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3" r:id="rId2"/>
    <p:sldId id="405" r:id="rId3"/>
    <p:sldId id="428" r:id="rId4"/>
    <p:sldId id="429" r:id="rId5"/>
    <p:sldId id="408" r:id="rId6"/>
    <p:sldId id="410" r:id="rId7"/>
    <p:sldId id="412" r:id="rId8"/>
    <p:sldId id="414" r:id="rId9"/>
    <p:sldId id="430" r:id="rId10"/>
    <p:sldId id="416" r:id="rId11"/>
    <p:sldId id="417" r:id="rId12"/>
    <p:sldId id="418" r:id="rId13"/>
    <p:sldId id="427" r:id="rId14"/>
  </p:sldIdLst>
  <p:sldSz cx="9144000" cy="6858000" type="screen4x3"/>
  <p:notesSz cx="6794500" cy="9931400"/>
  <p:defaultTextStyle>
    <a:defPPr>
      <a:defRPr lang="en-US"/>
    </a:defPPr>
    <a:lvl1pPr marL="0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1pPr>
    <a:lvl2pPr marL="591068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2pPr>
    <a:lvl3pPr marL="1182136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3pPr>
    <a:lvl4pPr marL="1773204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4pPr>
    <a:lvl5pPr marL="2364273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5pPr>
    <a:lvl6pPr marL="2955341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6pPr>
    <a:lvl7pPr marL="3546409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7pPr>
    <a:lvl8pPr marL="4137477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8pPr>
    <a:lvl9pPr marL="4728545" algn="l" defTabSz="591068" rtl="0" eaLnBrk="1" latinLnBrk="0" hangingPunct="1">
      <a:defRPr sz="23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Froud" initials="EF" lastIdx="1" clrIdx="0">
    <p:extLst/>
  </p:cmAuthor>
  <p:cmAuthor id="2" name="Amit Patel" initials="AP" lastIdx="1" clrIdx="1">
    <p:extLst>
      <p:ext uri="{19B8F6BF-5375-455C-9EA6-DF929625EA0E}">
        <p15:presenceInfo xmlns:p15="http://schemas.microsoft.com/office/powerpoint/2012/main" userId="S-1-5-21-3570645096-2832039801-2519645296-136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FFCC66"/>
    <a:srgbClr val="86C759"/>
    <a:srgbClr val="FFFF99"/>
    <a:srgbClr val="D5E3CF"/>
    <a:srgbClr val="EBF1E9"/>
    <a:srgbClr val="122D78"/>
    <a:srgbClr val="004A93"/>
    <a:srgbClr val="6D9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0127" autoAdjust="0"/>
  </p:normalViewPr>
  <p:slideViewPr>
    <p:cSldViewPr snapToGrid="0" snapToObjects="1">
      <p:cViewPr varScale="1">
        <p:scale>
          <a:sx n="109" d="100"/>
          <a:sy n="109" d="100"/>
        </p:scale>
        <p:origin x="2142" y="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-3512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2%20-%20Executive%20Summary\Test%20%20-%20Speedomet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9%20-%20Incident%20and%20request%20kpis%20graph\Slide%2010%20-%20Incident%20&amp;%20Req%20SLT%20new%20-%202018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.qm.ds.qmul.ac.uk\H1\Documents\Reporting\Risk%20KPI%20Reports\Monthly%20KPI%20Risk%20Report%20Jun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2%20-%20Executive%20Summary\Test%20%20-%20Speedomete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w785\AppData\Local\Microsoft\Windows\Temporary%20Internet%20Files\Content.Outlook\QSQ5U7TY\Copy%20of%20CSAT%20March%20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3\3%20-%20Cust%20Sat%20Pie%20Charts-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3\3%20-%20Cust%20Sat%20Pie%20Charts-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3\3%20-%20Cust%20Sat%20Pie%20Charts-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3\3%20-%20Cust%20Sat%20Pie%20Charts-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5%20-%20Critical%20system%20availability\Slide%205%20-%20its%20core%20systems%20availability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1.qm.ds.qmul.ac.uk\PRS-ITS\POOL\Student%20&amp;%20Staff%20Services\Service%20Management\16.%20Reporting\Monthly%20KPI%20Reporting\Reporting%20Instructions\slide%20by%20slide\Slide%209%20-%20Incident%20and%20request%20kpis%20graph\Slide%2010%20-%20Incident%20&amp;%20Req%20SLT%20new%20-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79-4307-9F75-2F6D0EBF661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79-4307-9F75-2F6D0EBF661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79-4307-9F75-2F6D0EBF661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79-4307-9F75-2F6D0EBF661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79-4307-9F75-2F6D0EBF661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79-4307-9F75-2F6D0EBF661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579-4307-9F75-2F6D0EBF661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79-4307-9F75-2F6D0EBF661C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579-4307-9F75-2F6D0EBF661C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579-4307-9F75-2F6D0EBF661C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579-4307-9F75-2F6D0EBF661C}"/>
              </c:ext>
            </c:extLst>
          </c:dPt>
          <c:dPt>
            <c:idx val="1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579-4307-9F75-2F6D0EBF661C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579-4307-9F75-2F6D0EBF661C}"/>
              </c:ext>
            </c:extLst>
          </c:dPt>
          <c:dPt>
            <c:idx val="1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579-4307-9F75-2F6D0EBF661C}"/>
              </c:ext>
            </c:extLst>
          </c:dPt>
          <c:dPt>
            <c:idx val="1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579-4307-9F75-2F6D0EBF661C}"/>
              </c:ext>
            </c:extLst>
          </c:dPt>
          <c:dPt>
            <c:idx val="1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579-4307-9F75-2F6D0EBF661C}"/>
              </c:ext>
            </c:extLst>
          </c:dPt>
          <c:dPt>
            <c:idx val="1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579-4307-9F75-2F6D0EBF661C}"/>
              </c:ext>
            </c:extLst>
          </c:dPt>
          <c:dPt>
            <c:idx val="1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579-4307-9F75-2F6D0EBF661C}"/>
              </c:ext>
            </c:extLst>
          </c:dPt>
          <c:dPt>
            <c:idx val="1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579-4307-9F75-2F6D0EBF661C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579-4307-9F75-2F6D0EBF661C}"/>
              </c:ext>
            </c:extLst>
          </c:dPt>
          <c:val>
            <c:numLit>
              <c:formatCode>General</c:formatCode>
              <c:ptCount val="2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D579-4307-9F75-2F6D0EBF6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doughnutChart>
        <c:varyColors val="1"/>
        <c:ser>
          <c:idx val="1"/>
          <c:order val="1"/>
          <c:tx>
            <c:strRef>
              <c:f>Sheet1!$C$59</c:f>
              <c:strCache>
                <c:ptCount val="1"/>
                <c:pt idx="0">
                  <c:v>Requests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D579-4307-9F75-2F6D0EBF661C}"/>
              </c:ext>
            </c:extLst>
          </c:dPt>
          <c:dPt>
            <c:idx val="1"/>
            <c:bubble3D val="0"/>
            <c:spPr>
              <a:solidFill>
                <a:srgbClr val="FF0000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D579-4307-9F75-2F6D0EBF661C}"/>
              </c:ext>
            </c:extLst>
          </c:dPt>
          <c:val>
            <c:numRef>
              <c:f>Sheet1!$D$59:$E$59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D579-4307-9F75-2F6D0EBF6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Requests SLTs</a:t>
            </a:r>
            <a:r>
              <a:rPr lang="en-GB" b="1" baseline="0" dirty="0">
                <a:solidFill>
                  <a:schemeClr val="tx1"/>
                </a:solidFill>
              </a:rPr>
              <a:t> and Volume</a:t>
            </a:r>
            <a:endParaRPr lang="en-GB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66157978966621"/>
          <c:y val="4.7099836819462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634352020877991E-2"/>
          <c:y val="0.10361018155284923"/>
          <c:w val="0.82488397347965248"/>
          <c:h val="0.71676306921522526"/>
        </c:manualLayout>
      </c:layout>
      <c:areaChart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# Requests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(Sheet1!$A$8,Sheet1!$C$8,Sheet1!$E$8,Sheet1!$G$8,Sheet1!$I$8,Sheet1!$K$8,Sheet1!$M$8,Sheet1!$O$8,Sheet1!$Q$8,Sheet1!$S$8,Sheet1!$U$8,Sheet1!$W$8,Sheet1!$Y$8,Sheet1!$AC$8)</c:f>
              <c:strCache>
                <c:ptCount val="8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Feb-18</c:v>
                </c:pt>
              </c:strCache>
            </c:strRef>
          </c:cat>
          <c:val>
            <c:numRef>
              <c:f>(Sheet1!$B$10,Sheet1!$D$10,Sheet1!$F$10,Sheet1!$H$10,Sheet1!$J$10,Sheet1!$L$10,Sheet1!$N$10,Sheet1!$P$10,Sheet1!$R$10,Sheet1!$T$10,Sheet1!$V$10,Sheet1!$X$10,Sheet1!$Z$10,Sheet1!$AB$10,Sheet1!$AD$10,Sheet1!$AF$10,Sheet1!$AH$10,Sheet1!$AJ$10,Sheet1!$AL$10,Sheet1!$AN$10,Sheet1!$AP$10,Sheet1!$AR$10,Sheet1!$AT$10,Sheet1!$AV$10,Sheet1!$AX$10,Sheet1!$AZ$10,Sheet1!$BB$10,Sheet1!$BD$10,Sheet1!$BF$10,Sheet1!$BH$10,Sheet1!$BJ$10,Sheet1!$BL$10)</c:f>
              <c:numCache>
                <c:formatCode>General</c:formatCode>
                <c:ptCount val="13"/>
                <c:pt idx="0">
                  <c:v>4439</c:v>
                </c:pt>
                <c:pt idx="1">
                  <c:v>3993</c:v>
                </c:pt>
                <c:pt idx="2">
                  <c:v>4106</c:v>
                </c:pt>
                <c:pt idx="3">
                  <c:v>6208</c:v>
                </c:pt>
                <c:pt idx="4">
                  <c:v>7061</c:v>
                </c:pt>
                <c:pt idx="5">
                  <c:v>5493</c:v>
                </c:pt>
                <c:pt idx="6">
                  <c:v>3020</c:v>
                </c:pt>
                <c:pt idx="7">
                  <c:v>5063</c:v>
                </c:pt>
                <c:pt idx="8">
                  <c:v>3991</c:v>
                </c:pt>
                <c:pt idx="9">
                  <c:v>3875</c:v>
                </c:pt>
                <c:pt idx="10">
                  <c:v>3601</c:v>
                </c:pt>
                <c:pt idx="11">
                  <c:v>4027</c:v>
                </c:pt>
                <c:pt idx="12">
                  <c:v>3791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4-4D92-96DB-3F0DC826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330584"/>
        <c:axId val="409331760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Sheet1!$A$5</c:f>
              <c:strCache>
                <c:ptCount val="1"/>
                <c:pt idx="0">
                  <c:v>% SLT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Sheet1!$A$3,Sheet1!$C$3,Sheet1!$E$3,Sheet1!$G$3,Sheet1!$I$3,Sheet1!$K$3,Sheet1!$M$3,Sheet1!$O$3,Sheet1!$Q$3,Sheet1!$S$3,Sheet1!$U$3,Sheet1!$W$3,Sheet1!$Y$3,Sheet1!$AA$3,Sheet1!$AC$3,Sheet1!$AE$3,Sheet1!$AG$3,Sheet1!$AI$3,Sheet1!$AK$3,Sheet1!$AM$3,Sheet1!$AO$3,Sheet1!$AQ$3,Sheet1!$AS$3,Sheet1!$AU$3,Sheet1!$AW$3,Sheet1!$AY$3,Sheet1!$BA$3,Sheet1!$BC$3,Sheet1!$BE$3,Sheet1!$BG$3,Sheet1!$BI$3,Sheet1!$BK$3)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(Sheet1!$B$5,Sheet1!$D$5,Sheet1!$F$5,Sheet1!$H$5,Sheet1!$J$5,Sheet1!$L$5,Sheet1!$N$5,Sheet1!$P$5,Sheet1!$R$5,Sheet1!$T$5,Sheet1!$V$5,Sheet1!$X$5,Sheet1!$Z$5,Sheet1!$AB$5,Sheet1!$AD$5,Sheet1!$AF$5,Sheet1!$AH$5,Sheet1!$AJ$5,Sheet1!$AL$5,Sheet1!$AN$5,Sheet1!$AP$5,Sheet1!$AR$5,Sheet1!$AT$5,Sheet1!$AV$5,Sheet1!$AX$5,Sheet1!$AZ$5,Sheet1!$BB$5,Sheet1!$BD$5,Sheet1!$BF$5,Sheet1!$BH$5,Sheet1!$BJ$5,Sheet1!$BL$5)</c:f>
              <c:numCache>
                <c:formatCode>General</c:formatCode>
                <c:ptCount val="13"/>
                <c:pt idx="0">
                  <c:v>90</c:v>
                </c:pt>
                <c:pt idx="1">
                  <c:v>94</c:v>
                </c:pt>
                <c:pt idx="2">
                  <c:v>95</c:v>
                </c:pt>
                <c:pt idx="3">
                  <c:v>95</c:v>
                </c:pt>
                <c:pt idx="4">
                  <c:v>89</c:v>
                </c:pt>
                <c:pt idx="5">
                  <c:v>92</c:v>
                </c:pt>
                <c:pt idx="6">
                  <c:v>92</c:v>
                </c:pt>
                <c:pt idx="7">
                  <c:v>90</c:v>
                </c:pt>
                <c:pt idx="8">
                  <c:v>91</c:v>
                </c:pt>
                <c:pt idx="9">
                  <c:v>87</c:v>
                </c:pt>
                <c:pt idx="10">
                  <c:v>86</c:v>
                </c:pt>
                <c:pt idx="11">
                  <c:v>91</c:v>
                </c:pt>
                <c:pt idx="1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4-4D92-96DB-3F0DC826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335288"/>
        <c:axId val="409331368"/>
      </c:barChart>
      <c:lineChart>
        <c:grouping val="standard"/>
        <c:varyColors val="0"/>
        <c:ser>
          <c:idx val="2"/>
          <c:order val="2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Lit>
              <c:ptCount val="13"/>
              <c:pt idx="0">
                <c:v>Jun-17</c:v>
              </c:pt>
              <c:pt idx="1">
                <c:v>Jul-17</c:v>
              </c:pt>
              <c:pt idx="2">
                <c:v>Aug-17</c:v>
              </c:pt>
              <c:pt idx="3">
                <c:v>Sep-17</c:v>
              </c:pt>
              <c:pt idx="4">
                <c:v>Oct-17</c:v>
              </c:pt>
              <c:pt idx="5">
                <c:v>Nov-17</c:v>
              </c:pt>
              <c:pt idx="6">
                <c:v>Dec-17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A$11,Sheet1!$C$11,Sheet1!$E$11,Sheet1!$G$11,Sheet1!$I$11,Sheet1!$K$11,Sheet1!$M$11,Sheet1!$O$11,Sheet1!$Q$11,Sheet1!$S$11,Sheet1!$U$11,Sheet1!$W$11,Sheet1!$Y$11,Sheet1!$AA$11,Sheet1!$AC$11,Sheet1!$AE$11,Sheet1!$AG$11,Sheet1!$AJ$11,Sheet1!$AL$11,Sheet1!$AN$11,Sheet1!$AP$11,Sheet1!$AR$11,Sheet1!$AT$11,Sheet1!$AU$11,Sheet1!$AW$11,Sheet1!$AY$11,Sheet1!$BA$11,Sheet1!$BC$11,Sheet1!$BF$11,Sheet1!$BH$11,Sheet1!$BI$11,Sheet1!$BK$11)</c:f>
              <c:numCache>
                <c:formatCode>General</c:formatCode>
                <c:ptCount val="1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F4-4D92-96DB-3F0DC826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335288"/>
        <c:axId val="409331368"/>
      </c:lineChart>
      <c:catAx>
        <c:axId val="40933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1368"/>
        <c:crosses val="autoZero"/>
        <c:auto val="1"/>
        <c:lblAlgn val="ctr"/>
        <c:lblOffset val="100"/>
        <c:noMultiLvlLbl val="1"/>
      </c:catAx>
      <c:valAx>
        <c:axId val="409331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%Requests Resolved in SLT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5288"/>
        <c:crosses val="autoZero"/>
        <c:crossBetween val="between"/>
      </c:valAx>
      <c:valAx>
        <c:axId val="409331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Requests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0584"/>
        <c:crosses val="max"/>
        <c:crossBetween val="between"/>
      </c:valAx>
      <c:catAx>
        <c:axId val="40933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933176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Number of Active Risks By Month &amp; RAG</a:t>
            </a:r>
            <a:r>
              <a:rPr lang="en-GB" b="1" baseline="0" dirty="0">
                <a:solidFill>
                  <a:schemeClr val="tx1"/>
                </a:solidFill>
              </a:rPr>
              <a:t> Status For IT Services</a:t>
            </a:r>
            <a:endParaRPr lang="en-GB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Sheet1!$C$24:$C$77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  <c:extLst xmlns:c16r2="http://schemas.microsoft.com/office/drawing/2015/06/chart"/>
            </c:numRef>
          </c:cat>
          <c:val>
            <c:numRef>
              <c:f>Sheet1!$D$24:$D$77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3-4D8E-B8BB-39C63A11341D}"/>
            </c:ext>
          </c:extLst>
        </c:ser>
        <c:ser>
          <c:idx val="1"/>
          <c:order val="1"/>
          <c:tx>
            <c:strRef>
              <c:f>Sheet1!$E$23</c:f>
              <c:strCache>
                <c:ptCount val="1"/>
                <c:pt idx="0">
                  <c:v>Amber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Sheet1!$C$24:$C$77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  <c:extLst xmlns:c16r2="http://schemas.microsoft.com/office/drawing/2015/06/chart"/>
            </c:numRef>
          </c:cat>
          <c:val>
            <c:numRef>
              <c:f>Sheet1!$E$24:$E$77</c:f>
              <c:numCache>
                <c:formatCode>General</c:formatCode>
                <c:ptCount val="13"/>
                <c:pt idx="0">
                  <c:v>34</c:v>
                </c:pt>
                <c:pt idx="1">
                  <c:v>28</c:v>
                </c:pt>
                <c:pt idx="2">
                  <c:v>28</c:v>
                </c:pt>
                <c:pt idx="3">
                  <c:v>22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25</c:v>
                </c:pt>
                <c:pt idx="8">
                  <c:v>23</c:v>
                </c:pt>
                <c:pt idx="9">
                  <c:v>22</c:v>
                </c:pt>
                <c:pt idx="10">
                  <c:v>21</c:v>
                </c:pt>
                <c:pt idx="11">
                  <c:v>22</c:v>
                </c:pt>
                <c:pt idx="12">
                  <c:v>18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3-4D8E-B8BB-39C63A11341D}"/>
            </c:ext>
          </c:extLst>
        </c:ser>
        <c:ser>
          <c:idx val="2"/>
          <c:order val="2"/>
          <c:tx>
            <c:strRef>
              <c:f>Sheet1!$F$23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Sheet1!$C$24:$C$77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  <c:extLst xmlns:c16r2="http://schemas.microsoft.com/office/drawing/2015/06/chart"/>
            </c:numRef>
          </c:cat>
          <c:val>
            <c:numRef>
              <c:f>Sheet1!$F$24:$F$77</c:f>
              <c:numCache>
                <c:formatCode>General</c:formatCode>
                <c:ptCount val="13"/>
                <c:pt idx="0">
                  <c:v>30</c:v>
                </c:pt>
                <c:pt idx="1">
                  <c:v>32</c:v>
                </c:pt>
                <c:pt idx="2">
                  <c:v>32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33-4D8E-B8BB-39C63A11341D}"/>
            </c:ext>
          </c:extLst>
        </c:ser>
        <c:ser>
          <c:idx val="3"/>
          <c:order val="3"/>
          <c:tx>
            <c:strRef>
              <c:f>Sheet1!$G$23</c:f>
              <c:strCache>
                <c:ptCount val="1"/>
                <c:pt idx="0">
                  <c:v>Unrated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33-4D8E-B8BB-39C63A11341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33-4D8E-B8BB-39C63A1134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Sheet1!$C$24:$C$77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  <c:extLst xmlns:c16r2="http://schemas.microsoft.com/office/drawing/2015/06/chart"/>
            </c:numRef>
          </c:cat>
          <c:val>
            <c:numRef>
              <c:f>Sheet1!$G$24:$G$77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033-4D8E-B8BB-39C63A113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332544"/>
        <c:axId val="409333720"/>
      </c:barChart>
      <c:catAx>
        <c:axId val="409332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3720"/>
        <c:crosses val="autoZero"/>
        <c:auto val="0"/>
        <c:lblAlgn val="ctr"/>
        <c:lblOffset val="100"/>
        <c:noMultiLvlLbl val="0"/>
      </c:catAx>
      <c:valAx>
        <c:axId val="4093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266257923557"/>
          <c:y val="1.8119368359975199E-2"/>
          <c:w val="0.64695621865864483"/>
          <c:h val="0.874216695192265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61-42A9-B182-A99D08B695C6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61-42A9-B182-A99D08B695C6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61-42A9-B182-A99D08B695C6}"/>
              </c:ext>
            </c:extLst>
          </c:dPt>
          <c:dPt>
            <c:idx val="3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61-42A9-B182-A99D08B695C6}"/>
              </c:ext>
            </c:extLst>
          </c:dPt>
          <c:dLbls>
            <c:dLbl>
              <c:idx val="0"/>
              <c:layout>
                <c:manualLayout>
                  <c:x val="-0.15593434667766565"/>
                  <c:y val="0.11450901937530795"/>
                </c:manualLayout>
              </c:layout>
              <c:tx>
                <c:rich>
                  <a:bodyPr/>
                  <a:lstStyle/>
                  <a:p>
                    <a:fld id="{C4079CFE-3CB9-45D0-A0DD-449D56FF8C21}" type="VALUE">
                      <a:rPr lang="en-US" b="1"/>
                      <a:pPr/>
                      <a:t>[VALUE]</a:t>
                    </a:fld>
                    <a:r>
                      <a:rPr lang="en-US" baseline="0"/>
                      <a:t> </a:t>
                    </a:r>
                    <a:r>
                      <a:rPr lang="en-US" sz="800" baseline="0"/>
                      <a:t>(</a:t>
                    </a:r>
                    <a:fld id="{97C516D3-2EF5-4F7C-A076-0997DC245BCF}" type="PERCENTAGE">
                      <a:rPr lang="en-US" sz="800" baseline="0"/>
                      <a:pPr/>
                      <a:t>[PERCENTAGE]</a:t>
                    </a:fld>
                    <a:r>
                      <a:rPr lang="en-US" sz="800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61-42A9-B182-A99D08B695C6}"/>
                </c:ext>
                <c:ext xmlns:c15="http://schemas.microsoft.com/office/drawing/2012/chart" uri="{CE6537A1-D6FC-4f65-9D91-7224C49458BB}">
                  <c15:layout>
                    <c:manualLayout>
                      <c:w val="0.25016898450039671"/>
                      <c:h val="0.18439346550753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631078763290328"/>
                  <c:y val="-0.3636666435067446"/>
                </c:manualLayout>
              </c:layout>
              <c:tx>
                <c:rich>
                  <a:bodyPr/>
                  <a:lstStyle/>
                  <a:p>
                    <a:fld id="{4B5F16C0-D1A5-4054-A752-7444F77FFE14}" type="VALUE">
                      <a:rPr lang="en-US" b="1"/>
                      <a:pPr/>
                      <a:t>[VALUE]</a:t>
                    </a:fld>
                    <a:r>
                      <a:rPr lang="en-US" baseline="0"/>
                      <a:t> </a:t>
                    </a:r>
                    <a:r>
                      <a:rPr lang="en-US" sz="800" baseline="0"/>
                      <a:t>(</a:t>
                    </a:r>
                    <a:fld id="{1395DF96-FCE8-4A7A-A282-CF87A5F3505C}" type="PERCENTAGE">
                      <a:rPr lang="en-US" sz="800" baseline="0"/>
                      <a:pPr/>
                      <a:t>[PERCENTAGE]</a:t>
                    </a:fld>
                    <a:r>
                      <a:rPr lang="en-US" sz="800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61-42A9-B182-A99D08B695C6}"/>
                </c:ext>
                <c:ext xmlns:c15="http://schemas.microsoft.com/office/drawing/2012/chart" uri="{CE6537A1-D6FC-4f65-9D91-7224C49458BB}">
                  <c15:layout>
                    <c:manualLayout>
                      <c:w val="0.27617388266567638"/>
                      <c:h val="0.18439346550753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977089297941875"/>
                  <c:y val="-9.0403783518020447E-2"/>
                </c:manualLayout>
              </c:layout>
              <c:tx>
                <c:rich>
                  <a:bodyPr/>
                  <a:lstStyle/>
                  <a:p>
                    <a:fld id="{7627D211-7046-4F1F-B206-8365B9FFE581}" type="VALUE">
                      <a:rPr lang="en-US" b="1"/>
                      <a:pPr/>
                      <a:t>[VALUE]</a:t>
                    </a:fld>
                    <a:r>
                      <a:rPr lang="en-US" sz="800" baseline="0"/>
                      <a:t> (</a:t>
                    </a:r>
                    <a:fld id="{3A8F8F6C-7159-456A-9F0F-132EAFDF4EBF}" type="PERCENTAGE">
                      <a:rPr lang="en-US" sz="800" baseline="0"/>
                      <a:pPr/>
                      <a:t>[PERCENTAGE]</a:t>
                    </a:fld>
                    <a:r>
                      <a:rPr lang="en-US" sz="800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61-42A9-B182-A99D08B695C6}"/>
                </c:ext>
                <c:ext xmlns:c15="http://schemas.microsoft.com/office/drawing/2012/chart" uri="{CE6537A1-D6FC-4f65-9D91-7224C49458BB}">
                  <c15:layout>
                    <c:manualLayout>
                      <c:w val="0.24084823246983048"/>
                      <c:h val="0.18439346550753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981965445697078"/>
                  <c:y val="0.12461275637901158"/>
                </c:manualLayout>
              </c:layout>
              <c:tx>
                <c:rich>
                  <a:bodyPr/>
                  <a:lstStyle/>
                  <a:p>
                    <a:fld id="{26AF2735-60A4-45F0-B2D8-10BA80FBF9E1}" type="VALUE">
                      <a:rPr lang="en-US" b="1"/>
                      <a:pPr/>
                      <a:t>[VALUE]</a:t>
                    </a:fld>
                    <a:r>
                      <a:rPr lang="en-US" baseline="0"/>
                      <a:t> </a:t>
                    </a:r>
                    <a:r>
                      <a:rPr lang="en-US" sz="800" baseline="0"/>
                      <a:t>(</a:t>
                    </a:r>
                    <a:fld id="{336B401C-ADAB-41B3-B02C-016266C9B40A}" type="PERCENTAGE">
                      <a:rPr lang="en-US" sz="800" baseline="0"/>
                      <a:pPr/>
                      <a:t>[PERCENTAGE]</a:t>
                    </a:fld>
                    <a:r>
                      <a:rPr lang="en-US" sz="800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61-42A9-B182-A99D08B695C6}"/>
                </c:ext>
                <c:ext xmlns:c15="http://schemas.microsoft.com/office/drawing/2012/chart" uri="{CE6537A1-D6FC-4f65-9D91-7224C49458BB}">
                  <c15:layout>
                    <c:manualLayout>
                      <c:w val="0.29481538672680874"/>
                      <c:h val="0.1843934655075390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Sheet1!$E$10:$E$13</c:f>
              <c:strCache>
                <c:ptCount val="4"/>
                <c:pt idx="0">
                  <c:v>Telephone</c:v>
                </c:pt>
                <c:pt idx="1">
                  <c:v>Email</c:v>
                </c:pt>
                <c:pt idx="2">
                  <c:v>In Person</c:v>
                </c:pt>
                <c:pt idx="3">
                  <c:v>Self-Service</c:v>
                </c:pt>
              </c:strCache>
            </c:strRef>
          </c:cat>
          <c:val>
            <c:numRef>
              <c:f>Sheet1!$F$10:$F$13</c:f>
              <c:numCache>
                <c:formatCode>General</c:formatCode>
                <c:ptCount val="4"/>
                <c:pt idx="0">
                  <c:v>717</c:v>
                </c:pt>
                <c:pt idx="1">
                  <c:v>2495</c:v>
                </c:pt>
                <c:pt idx="2">
                  <c:v>443</c:v>
                </c:pt>
                <c:pt idx="3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F61-42A9-B182-A99D08B695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226392259812664E-2"/>
          <c:y val="0.93104584020396297"/>
          <c:w val="0.79373139060482856"/>
          <c:h val="5.974793303631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FF-45DA-9BEA-67D41B9FA1C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FF-45DA-9BEA-67D41B9FA1C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FF-45DA-9BEA-67D41B9FA1C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FF-45DA-9BEA-67D41B9FA1CC}"/>
              </c:ext>
            </c:extLst>
          </c:dPt>
          <c:dLbls>
            <c:delete val="1"/>
          </c:dLbls>
          <c:cat>
            <c:strRef>
              <c:f>(requests!$A$3:$A$4,requests!$A$7:$A$8)</c:f>
              <c:strCache>
                <c:ptCount val="4"/>
                <c:pt idx="0">
                  <c:v>Delighted</c:v>
                </c:pt>
                <c:pt idx="1">
                  <c:v>Happy</c:v>
                </c:pt>
                <c:pt idx="2">
                  <c:v>Unhappy</c:v>
                </c:pt>
                <c:pt idx="3">
                  <c:v>Disgruntled</c:v>
                </c:pt>
              </c:strCache>
            </c:strRef>
          </c:cat>
          <c:val>
            <c:numRef>
              <c:f>(requests!$E$3:$E$4,requests!$E$7:$E$8)</c:f>
              <c:numCache>
                <c:formatCode>0.0</c:formatCode>
                <c:ptCount val="4"/>
                <c:pt idx="0">
                  <c:v>59.867549668874169</c:v>
                </c:pt>
                <c:pt idx="1">
                  <c:v>34.437086092715234</c:v>
                </c:pt>
                <c:pt idx="2">
                  <c:v>2.6490066225165565</c:v>
                </c:pt>
                <c:pt idx="3">
                  <c:v>3.0463576158940397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FF-45DA-9BEA-67D41B9FA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757006127958219E-2"/>
          <c:y val="0.38359394829253568"/>
          <c:w val="0.93524293715254092"/>
          <c:h val="0.40349145744089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Requests</a:t>
            </a:r>
          </a:p>
        </c:rich>
      </c:tx>
      <c:layout>
        <c:manualLayout>
          <c:xMode val="edge"/>
          <c:yMode val="edge"/>
          <c:x val="0.36200481481481483"/>
          <c:y val="6.9718735361407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543074074074074"/>
          <c:y val="0.22983055555555559"/>
          <c:w val="0.50324999999999998"/>
          <c:h val="0.6290624999999999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44-43E6-B293-A17CFDE5002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44-43E6-B293-A17CFDE5002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44-43E6-B293-A17CFDE5002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44-43E6-B293-A17CFDE5002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</a:p>
                  <a:p>
                    <a:r>
                      <a:rPr lang="en-US"/>
                      <a:t>(</a:t>
                    </a:r>
                    <a:fld id="{C92E2AEF-0ADD-446D-934C-9227FFE06726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44-43E6-B293-A17CFDE5002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  <a:p>
                    <a:r>
                      <a:rPr lang="en-US"/>
                      <a:t>(</a:t>
                    </a:r>
                    <a:fld id="{47496491-6A0E-4A91-83E9-169E227BE8A6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44-43E6-B293-A17CFDE5002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8021851851851851E-2"/>
                  <c:y val="3.0453703703703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r>
                      <a:rPr lang="en-US" baseline="0"/>
                      <a:t> </a:t>
                    </a:r>
                    <a:r>
                      <a:rPr lang="en-US"/>
                      <a:t>(</a:t>
                    </a:r>
                    <a:fld id="{85045357-DF26-457D-8228-78CAB8FF24A3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44-43E6-B293-A17CFDE5002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431703703703704"/>
                  <c:y val="3.00745370370370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 </a:t>
                    </a:r>
                    <a:r>
                      <a:rPr lang="en-US" baseline="0"/>
                      <a:t> </a:t>
                    </a:r>
                    <a:r>
                      <a:rPr lang="en-US"/>
                      <a:t>(</a:t>
                    </a:r>
                    <a:fld id="{BEF9970A-5B9E-4666-8F98-4F83BA4D323D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44-43E6-B293-A17CFDE5002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Sheet2!$A$27:$A$30</c:f>
              <c:strCache>
                <c:ptCount val="4"/>
                <c:pt idx="0">
                  <c:v>Delighted</c:v>
                </c:pt>
                <c:pt idx="1">
                  <c:v>Happy</c:v>
                </c:pt>
                <c:pt idx="2">
                  <c:v>Unhappy</c:v>
                </c:pt>
                <c:pt idx="3">
                  <c:v>Disgruntled</c:v>
                </c:pt>
              </c:strCache>
            </c:strRef>
          </c:cat>
          <c:val>
            <c:numRef>
              <c:f>Sheet2!$B$27:$B$30</c:f>
              <c:numCache>
                <c:formatCode>General</c:formatCode>
                <c:ptCount val="4"/>
                <c:pt idx="0">
                  <c:v>553</c:v>
                </c:pt>
                <c:pt idx="1">
                  <c:v>137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44-43E6-B293-A17CFDE500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Incidents</a:t>
            </a:r>
          </a:p>
        </c:rich>
      </c:tx>
      <c:layout>
        <c:manualLayout>
          <c:xMode val="edge"/>
          <c:yMode val="edge"/>
          <c:x val="0.31958999999999999"/>
          <c:y val="3.4920638012337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10185185185186"/>
          <c:y val="0.20543194444444443"/>
          <c:w val="0.50728629629629629"/>
          <c:h val="0.63410787037037042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20-4491-9B26-62BF0334872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20-4491-9B26-62BF033487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20-4491-9B26-62BF0334872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20-4491-9B26-62BF0334872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  <a:p>
                    <a:r>
                      <a:rPr lang="en-US"/>
                      <a:t>(</a:t>
                    </a:r>
                    <a:fld id="{82C01679-3EEB-46B8-971D-AD2D44AEFF8B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20-4491-9B26-62BF0334872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  <a:p>
                    <a:r>
                      <a:rPr lang="en-US"/>
                      <a:t>(</a:t>
                    </a:r>
                    <a:fld id="{076236B1-73D0-41B6-9B0E-64305167B782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20-4491-9B26-62BF0334872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2030740740740742E-2"/>
                  <c:y val="2.79793981481481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  <a:r>
                      <a:rPr lang="en-US" baseline="0"/>
                      <a:t> </a:t>
                    </a:r>
                    <a:r>
                      <a:rPr lang="en-US"/>
                      <a:t>(</a:t>
                    </a:r>
                    <a:fld id="{403FABEB-C79B-47F7-8F64-4FFD338A4037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20-4491-9B26-62BF0334872D}"/>
                </c:ext>
                <c:ext xmlns:c15="http://schemas.microsoft.com/office/drawing/2012/chart" uri="{CE6537A1-D6FC-4f65-9D91-7224C49458BB}">
                  <c15:layout>
                    <c:manualLayout>
                      <c:w val="0.12573000000000001"/>
                      <c:h val="7.505370370370369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2603333333333333"/>
                  <c:y val="2.71648148148148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 </a:t>
                    </a:r>
                    <a:r>
                      <a:rPr lang="en-US" baseline="0"/>
                      <a:t> </a:t>
                    </a:r>
                    <a:r>
                      <a:rPr lang="en-US"/>
                      <a:t>(</a:t>
                    </a:r>
                    <a:fld id="{E01845AC-FD19-4B28-BF6E-C1877B371ED9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20-4491-9B26-62BF0334872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4"/>
                <c:pt idx="0">
                  <c:v>Delighted   (1)</c:v>
                </c:pt>
                <c:pt idx="1">
                  <c:v>Happy          (2)</c:v>
                </c:pt>
                <c:pt idx="2">
                  <c:v>Unhappy    (3)</c:v>
                </c:pt>
                <c:pt idx="3">
                  <c:v>Disgruntled  (4)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4"/>
                <c:pt idx="0">
                  <c:v>144</c:v>
                </c:pt>
                <c:pt idx="1">
                  <c:v>46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20-4491-9B26-62BF033487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Total</a:t>
            </a:r>
          </a:p>
        </c:rich>
      </c:tx>
      <c:layout>
        <c:manualLayout>
          <c:xMode val="edge"/>
          <c:yMode val="edge"/>
          <c:x val="0.40988851851851854"/>
          <c:y val="0.11171296296296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02-4382-A72D-A1C5E79BFBC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02-4382-A72D-A1C5E79BFBC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02-4382-A72D-A1C5E79BFBC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02-4382-A72D-A1C5E79BFB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</a:p>
                  <a:p>
                    <a:r>
                      <a:rPr lang="en-US"/>
                      <a:t>(</a:t>
                    </a:r>
                    <a:fld id="{CB073825-C643-44FB-B2B4-9CB32DC17E5A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02-4382-A72D-A1C5E79BFBC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20% </a:t>
                    </a:r>
                  </a:p>
                  <a:p>
                    <a:r>
                      <a:rPr lang="en-US"/>
                      <a:t>(</a:t>
                    </a:r>
                    <a:fld id="{BE3CB911-8BE1-43BD-A86A-7A0DDFA547B2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02-4382-A72D-A1C5E79BFBC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6065185185185222E-2"/>
                  <c:y val="2.17263888888888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r>
                      <a:rPr lang="en-US" baseline="0"/>
                      <a:t> </a:t>
                    </a:r>
                    <a:r>
                      <a:rPr lang="en-US"/>
                      <a:t>(</a:t>
                    </a:r>
                    <a:fld id="{2CF696B0-B89A-40A6-BD13-1D9248E6438F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02-4382-A72D-A1C5E79BFBC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4840370370370367E-2"/>
                  <c:y val="2.92875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 (</a:t>
                    </a:r>
                    <a:fld id="{2515458D-517B-4DEA-BBC1-067AD57273DA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02-4382-A72D-A1C5E79BFBC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Sheet2!$A$34:$A$37</c:f>
              <c:strCache>
                <c:ptCount val="4"/>
                <c:pt idx="0">
                  <c:v>Delighted</c:v>
                </c:pt>
                <c:pt idx="1">
                  <c:v>Happy</c:v>
                </c:pt>
                <c:pt idx="2">
                  <c:v>Unhappy</c:v>
                </c:pt>
                <c:pt idx="3">
                  <c:v>Disgruntled</c:v>
                </c:pt>
              </c:strCache>
            </c:strRef>
          </c:cat>
          <c:val>
            <c:numRef>
              <c:f>Sheet2!$B$34:$B$37</c:f>
              <c:numCache>
                <c:formatCode>General</c:formatCode>
                <c:ptCount val="4"/>
                <c:pt idx="0">
                  <c:v>697</c:v>
                </c:pt>
                <c:pt idx="1">
                  <c:v>183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02-4382-A72D-A1C5E79BF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tx1"/>
                </a:solidFill>
              </a:rPr>
              <a:t>Positive Vs</a:t>
            </a:r>
            <a:r>
              <a:rPr lang="en-GB" sz="1800" b="1" baseline="0" dirty="0">
                <a:solidFill>
                  <a:schemeClr val="tx1"/>
                </a:solidFill>
              </a:rPr>
              <a:t> Negative</a:t>
            </a:r>
            <a:endParaRPr lang="en-GB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9528529493228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09182524029067E-2"/>
          <c:y val="0.1725753981525219"/>
          <c:w val="0.86147464566929133"/>
          <c:h val="0.63143798687000707"/>
        </c:manualLayout>
      </c:layout>
      <c:barChart>
        <c:barDir val="col"/>
        <c:grouping val="stacked"/>
        <c:varyColors val="0"/>
        <c:ser>
          <c:idx val="0"/>
          <c:order val="0"/>
          <c:tx>
            <c:v>#Positive Feedback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Sheet2!$D$49:$T$49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Sheet2!$D$50:$T$50</c:f>
              <c:numCache>
                <c:formatCode>General</c:formatCode>
                <c:ptCount val="13"/>
                <c:pt idx="0">
                  <c:v>1126</c:v>
                </c:pt>
                <c:pt idx="1">
                  <c:v>913</c:v>
                </c:pt>
                <c:pt idx="2">
                  <c:v>596</c:v>
                </c:pt>
                <c:pt idx="3">
                  <c:v>1103</c:v>
                </c:pt>
                <c:pt idx="4">
                  <c:v>1418</c:v>
                </c:pt>
                <c:pt idx="5">
                  <c:v>1283</c:v>
                </c:pt>
                <c:pt idx="6">
                  <c:v>766</c:v>
                </c:pt>
                <c:pt idx="7">
                  <c:v>1197</c:v>
                </c:pt>
                <c:pt idx="8">
                  <c:v>962</c:v>
                </c:pt>
                <c:pt idx="9">
                  <c:v>935</c:v>
                </c:pt>
                <c:pt idx="10">
                  <c:v>673</c:v>
                </c:pt>
                <c:pt idx="11">
                  <c:v>1114</c:v>
                </c:pt>
                <c:pt idx="12">
                  <c:v>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3F3-4E7A-875F-8DD13552DDFB}"/>
            </c:ext>
          </c:extLst>
        </c:ser>
        <c:ser>
          <c:idx val="1"/>
          <c:order val="1"/>
          <c:tx>
            <c:v>#Negative Feedback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Sheet2!$D$49:$T$49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Sheet2!$D$51:$T$51</c:f>
              <c:numCache>
                <c:formatCode>General</c:formatCode>
                <c:ptCount val="13"/>
                <c:pt idx="0">
                  <c:v>31</c:v>
                </c:pt>
                <c:pt idx="1">
                  <c:v>49</c:v>
                </c:pt>
                <c:pt idx="2">
                  <c:v>21</c:v>
                </c:pt>
                <c:pt idx="3">
                  <c:v>39</c:v>
                </c:pt>
                <c:pt idx="4">
                  <c:v>71</c:v>
                </c:pt>
                <c:pt idx="5">
                  <c:v>29</c:v>
                </c:pt>
                <c:pt idx="6">
                  <c:v>16</c:v>
                </c:pt>
                <c:pt idx="7">
                  <c:v>32</c:v>
                </c:pt>
                <c:pt idx="8">
                  <c:v>29</c:v>
                </c:pt>
                <c:pt idx="9">
                  <c:v>28</c:v>
                </c:pt>
                <c:pt idx="10">
                  <c:v>18</c:v>
                </c:pt>
                <c:pt idx="11">
                  <c:v>24</c:v>
                </c:pt>
                <c:pt idx="1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3F3-4E7A-875F-8DD13552D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408279984"/>
        <c:axId val="408275672"/>
      </c:barChart>
      <c:lineChart>
        <c:grouping val="standard"/>
        <c:varyColors val="0"/>
        <c:ser>
          <c:idx val="2"/>
          <c:order val="2"/>
          <c:tx>
            <c:v>% Positive Feedback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777737715944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1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222257217847771E-2"/>
                  <c:y val="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2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222222222222221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3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888931458941236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4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333333333333233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5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000000000000098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666666666666762E-2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508914733300013E-2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16344663586165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199850928176938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92719141536933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163446635861457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98707960715976E-2"/>
                  <c:y val="-5.135645044338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3F3-4E7A-875F-8DD13552DD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7017742782152329E-2"/>
                  <c:y val="-4.629626744846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3F3-4E7A-875F-8DD13552DDF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5333333333333337E-2"/>
                  <c:y val="-4.836050279691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3F3-4E7A-875F-8DD13552DDF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157897008892286E-2"/>
                  <c:y val="2.553578471121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3F3-4E7A-875F-8DD13552DDF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087725357046261E-2"/>
                  <c:y val="-3.6479692444596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3F3-4E7A-875F-8DD13552DD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Sheet2!$D$49:$T$49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Sheet2!$D$52:$T$52</c:f>
              <c:numCache>
                <c:formatCode>0.0%</c:formatCode>
                <c:ptCount val="13"/>
                <c:pt idx="0">
                  <c:v>0.97319999999999995</c:v>
                </c:pt>
                <c:pt idx="1">
                  <c:v>0.94899999999999995</c:v>
                </c:pt>
                <c:pt idx="2">
                  <c:v>0.96599999999999997</c:v>
                </c:pt>
                <c:pt idx="3">
                  <c:v>0.96599999999999997</c:v>
                </c:pt>
                <c:pt idx="4">
                  <c:v>0.95199999999999996</c:v>
                </c:pt>
                <c:pt idx="5">
                  <c:v>0.97799999999999998</c:v>
                </c:pt>
                <c:pt idx="6">
                  <c:v>0.98</c:v>
                </c:pt>
                <c:pt idx="7">
                  <c:v>0.97399999999999998</c:v>
                </c:pt>
                <c:pt idx="8">
                  <c:v>0.97099999999999997</c:v>
                </c:pt>
                <c:pt idx="9">
                  <c:v>0.97092419522326068</c:v>
                </c:pt>
                <c:pt idx="10">
                  <c:v>0.97399999999999998</c:v>
                </c:pt>
                <c:pt idx="11">
                  <c:v>0.97891036906854134</c:v>
                </c:pt>
                <c:pt idx="12">
                  <c:v>0.97995545657015593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23F3-4E7A-875F-8DD13552D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280768"/>
        <c:axId val="408273712"/>
      </c:lineChart>
      <c:catAx>
        <c:axId val="40827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5672"/>
        <c:crosses val="autoZero"/>
        <c:auto val="1"/>
        <c:lblAlgn val="ctr"/>
        <c:lblOffset val="100"/>
        <c:noMultiLvlLbl val="0"/>
      </c:catAx>
      <c:valAx>
        <c:axId val="408275672"/>
        <c:scaling>
          <c:orientation val="minMax"/>
          <c:max val="2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9984"/>
        <c:crosses val="autoZero"/>
        <c:crossBetween val="between"/>
      </c:valAx>
      <c:valAx>
        <c:axId val="408273712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80768"/>
        <c:crosses val="max"/>
        <c:crossBetween val="between"/>
      </c:valAx>
      <c:catAx>
        <c:axId val="40828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27371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439152176240906E-2"/>
          <c:y val="0.89285515942389482"/>
          <c:w val="0.92178855643044622"/>
          <c:h val="9.3856701054805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'system av.-new'!$A$1</c:f>
              <c:strCache>
                <c:ptCount val="1"/>
                <c:pt idx="0">
                  <c:v>Service Available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'system av.-new'!$S$24:$S$42</c:f>
              <c:strCache>
                <c:ptCount val="19"/>
                <c:pt idx="0">
                  <c:v>QMPlus</c:v>
                </c:pt>
                <c:pt idx="1">
                  <c:v>SITS</c:v>
                </c:pt>
                <c:pt idx="2">
                  <c:v>QReview</c:v>
                </c:pt>
                <c:pt idx="3">
                  <c:v>IGrasp</c:v>
                </c:pt>
                <c:pt idx="4">
                  <c:v>Kinetics</c:v>
                </c:pt>
                <c:pt idx="5">
                  <c:v>SMART</c:v>
                </c:pt>
                <c:pt idx="6">
                  <c:v>Library Systems</c:v>
                </c:pt>
                <c:pt idx="7">
                  <c:v>Agresso Finance</c:v>
                </c:pt>
                <c:pt idx="8">
                  <c:v>HR Systems</c:v>
                </c:pt>
                <c:pt idx="9">
                  <c:v>Payroll</c:v>
                </c:pt>
                <c:pt idx="10">
                  <c:v>Telephony</c:v>
                </c:pt>
                <c:pt idx="11">
                  <c:v>Network infra.</c:v>
                </c:pt>
                <c:pt idx="12">
                  <c:v>Internet links</c:v>
                </c:pt>
                <c:pt idx="13">
                  <c:v>Data/file storage</c:v>
                </c:pt>
                <c:pt idx="14">
                  <c:v>Internet access</c:v>
                </c:pt>
                <c:pt idx="15">
                  <c:v>Printing</c:v>
                </c:pt>
                <c:pt idx="16">
                  <c:v>Email</c:v>
                </c:pt>
                <c:pt idx="17">
                  <c:v>User login/Auth.</c:v>
                </c:pt>
                <c:pt idx="18">
                  <c:v>Research</c:v>
                </c:pt>
              </c:strCache>
            </c:strRef>
          </c:cat>
          <c:val>
            <c:numRef>
              <c:f>'system av.-new'!$N$2:$N$20</c:f>
              <c:numCache>
                <c:formatCode>General</c:formatCode>
                <c:ptCount val="19"/>
                <c:pt idx="0">
                  <c:v>99.91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99.86</c:v>
                </c:pt>
                <c:pt idx="9">
                  <c:v>100</c:v>
                </c:pt>
                <c:pt idx="10">
                  <c:v>99.39</c:v>
                </c:pt>
                <c:pt idx="11">
                  <c:v>99.47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99.44</c:v>
                </c:pt>
                <c:pt idx="16">
                  <c:v>98.98</c:v>
                </c:pt>
                <c:pt idx="17">
                  <c:v>100</c:v>
                </c:pt>
                <c:pt idx="1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8A-43CB-840E-C7BC5B481CF7}"/>
            </c:ext>
          </c:extLst>
        </c:ser>
        <c:ser>
          <c:idx val="1"/>
          <c:order val="1"/>
          <c:tx>
            <c:strRef>
              <c:f>'system av.-new'!$S$1</c:f>
              <c:strCache>
                <c:ptCount val="1"/>
                <c:pt idx="0">
                  <c:v>Degraded Service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'system av.-new'!$S$24:$S$42</c:f>
              <c:strCache>
                <c:ptCount val="19"/>
                <c:pt idx="0">
                  <c:v>QMPlus</c:v>
                </c:pt>
                <c:pt idx="1">
                  <c:v>SITS</c:v>
                </c:pt>
                <c:pt idx="2">
                  <c:v>QReview</c:v>
                </c:pt>
                <c:pt idx="3">
                  <c:v>IGrasp</c:v>
                </c:pt>
                <c:pt idx="4">
                  <c:v>Kinetics</c:v>
                </c:pt>
                <c:pt idx="5">
                  <c:v>SMART</c:v>
                </c:pt>
                <c:pt idx="6">
                  <c:v>Library Systems</c:v>
                </c:pt>
                <c:pt idx="7">
                  <c:v>Agresso Finance</c:v>
                </c:pt>
                <c:pt idx="8">
                  <c:v>HR Systems</c:v>
                </c:pt>
                <c:pt idx="9">
                  <c:v>Payroll</c:v>
                </c:pt>
                <c:pt idx="10">
                  <c:v>Telephony</c:v>
                </c:pt>
                <c:pt idx="11">
                  <c:v>Network infra.</c:v>
                </c:pt>
                <c:pt idx="12">
                  <c:v>Internet links</c:v>
                </c:pt>
                <c:pt idx="13">
                  <c:v>Data/file storage</c:v>
                </c:pt>
                <c:pt idx="14">
                  <c:v>Internet access</c:v>
                </c:pt>
                <c:pt idx="15">
                  <c:v>Printing</c:v>
                </c:pt>
                <c:pt idx="16">
                  <c:v>Email</c:v>
                </c:pt>
                <c:pt idx="17">
                  <c:v>User login/Auth.</c:v>
                </c:pt>
                <c:pt idx="18">
                  <c:v>Research</c:v>
                </c:pt>
              </c:strCache>
            </c:strRef>
          </c:cat>
          <c:val>
            <c:numRef>
              <c:f>'system av.-new'!$AF$2:$AF$20</c:f>
              <c:numCache>
                <c:formatCode>General</c:formatCode>
                <c:ptCount val="19"/>
                <c:pt idx="10">
                  <c:v>0.14000000000000001</c:v>
                </c:pt>
                <c:pt idx="16">
                  <c:v>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8A-43CB-840E-C7BC5B481CF7}"/>
            </c:ext>
          </c:extLst>
        </c:ser>
        <c:ser>
          <c:idx val="2"/>
          <c:order val="2"/>
          <c:tx>
            <c:strRef>
              <c:f>'system av.-new'!$S$23</c:f>
              <c:strCache>
                <c:ptCount val="1"/>
                <c:pt idx="0">
                  <c:v>Service Unavailable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'system av.-new'!$S$24:$S$42</c:f>
              <c:strCache>
                <c:ptCount val="19"/>
                <c:pt idx="0">
                  <c:v>QMPlus</c:v>
                </c:pt>
                <c:pt idx="1">
                  <c:v>SITS</c:v>
                </c:pt>
                <c:pt idx="2">
                  <c:v>QReview</c:v>
                </c:pt>
                <c:pt idx="3">
                  <c:v>IGrasp</c:v>
                </c:pt>
                <c:pt idx="4">
                  <c:v>Kinetics</c:v>
                </c:pt>
                <c:pt idx="5">
                  <c:v>SMART</c:v>
                </c:pt>
                <c:pt idx="6">
                  <c:v>Library Systems</c:v>
                </c:pt>
                <c:pt idx="7">
                  <c:v>Agresso Finance</c:v>
                </c:pt>
                <c:pt idx="8">
                  <c:v>HR Systems</c:v>
                </c:pt>
                <c:pt idx="9">
                  <c:v>Payroll</c:v>
                </c:pt>
                <c:pt idx="10">
                  <c:v>Telephony</c:v>
                </c:pt>
                <c:pt idx="11">
                  <c:v>Network infra.</c:v>
                </c:pt>
                <c:pt idx="12">
                  <c:v>Internet links</c:v>
                </c:pt>
                <c:pt idx="13">
                  <c:v>Data/file storage</c:v>
                </c:pt>
                <c:pt idx="14">
                  <c:v>Internet access</c:v>
                </c:pt>
                <c:pt idx="15">
                  <c:v>Printing</c:v>
                </c:pt>
                <c:pt idx="16">
                  <c:v>Email</c:v>
                </c:pt>
                <c:pt idx="17">
                  <c:v>User login/Auth.</c:v>
                </c:pt>
                <c:pt idx="18">
                  <c:v>Research</c:v>
                </c:pt>
              </c:strCache>
            </c:strRef>
          </c:cat>
          <c:val>
            <c:numRef>
              <c:f>'system av.-new'!$AF$24:$AF$42</c:f>
              <c:numCache>
                <c:formatCode>General</c:formatCode>
                <c:ptCount val="19"/>
                <c:pt idx="0">
                  <c:v>0.09</c:v>
                </c:pt>
                <c:pt idx="8">
                  <c:v>0.14000000000000001</c:v>
                </c:pt>
                <c:pt idx="15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8A-43CB-840E-C7BC5B481CF7}"/>
            </c:ext>
          </c:extLst>
        </c:ser>
        <c:ser>
          <c:idx val="5"/>
          <c:order val="4"/>
          <c:tx>
            <c:strRef>
              <c:f>'system av.-new'!$S$90</c:f>
              <c:strCache>
                <c:ptCount val="1"/>
                <c:pt idx="0">
                  <c:v>Power cut 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'system av.-new'!$S$24:$S$42</c:f>
              <c:strCache>
                <c:ptCount val="19"/>
                <c:pt idx="0">
                  <c:v>QMPlus</c:v>
                </c:pt>
                <c:pt idx="1">
                  <c:v>SITS</c:v>
                </c:pt>
                <c:pt idx="2">
                  <c:v>QReview</c:v>
                </c:pt>
                <c:pt idx="3">
                  <c:v>IGrasp</c:v>
                </c:pt>
                <c:pt idx="4">
                  <c:v>Kinetics</c:v>
                </c:pt>
                <c:pt idx="5">
                  <c:v>SMART</c:v>
                </c:pt>
                <c:pt idx="6">
                  <c:v>Library Systems</c:v>
                </c:pt>
                <c:pt idx="7">
                  <c:v>Agresso Finance</c:v>
                </c:pt>
                <c:pt idx="8">
                  <c:v>HR Systems</c:v>
                </c:pt>
                <c:pt idx="9">
                  <c:v>Payroll</c:v>
                </c:pt>
                <c:pt idx="10">
                  <c:v>Telephony</c:v>
                </c:pt>
                <c:pt idx="11">
                  <c:v>Network infra.</c:v>
                </c:pt>
                <c:pt idx="12">
                  <c:v>Internet links</c:v>
                </c:pt>
                <c:pt idx="13">
                  <c:v>Data/file storage</c:v>
                </c:pt>
                <c:pt idx="14">
                  <c:v>Internet access</c:v>
                </c:pt>
                <c:pt idx="15">
                  <c:v>Printing</c:v>
                </c:pt>
                <c:pt idx="16">
                  <c:v>Email</c:v>
                </c:pt>
                <c:pt idx="17">
                  <c:v>User login/Auth.</c:v>
                </c:pt>
                <c:pt idx="18">
                  <c:v>Research</c:v>
                </c:pt>
              </c:strCache>
            </c:strRef>
          </c:cat>
          <c:val>
            <c:numRef>
              <c:f>'system av.-new'!$AF$91:$AF$108</c:f>
              <c:numCache>
                <c:formatCode>General</c:formatCode>
                <c:ptCount val="18"/>
                <c:pt idx="10">
                  <c:v>0.47</c:v>
                </c:pt>
                <c:pt idx="1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A-43CB-840E-C7BC5B481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275280"/>
        <c:axId val="4082760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'system av.-new'!$S$67</c15:sqref>
                        </c15:formulaRef>
                      </c:ext>
                    </c:extLst>
                    <c:strCache>
                      <c:ptCount val="1"/>
                      <c:pt idx="0">
                        <c:v>Service Unavailable - intermittent network connectivity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'system av.-new'!$S$24:$S$42</c15:sqref>
                        </c15:formulaRef>
                      </c:ext>
                    </c:extLst>
                    <c:strCache>
                      <c:ptCount val="19"/>
                      <c:pt idx="0">
                        <c:v>QMPlus</c:v>
                      </c:pt>
                      <c:pt idx="1">
                        <c:v>SITS</c:v>
                      </c:pt>
                      <c:pt idx="2">
                        <c:v>QReview</c:v>
                      </c:pt>
                      <c:pt idx="3">
                        <c:v>IGrasp</c:v>
                      </c:pt>
                      <c:pt idx="4">
                        <c:v>Kinetics</c:v>
                      </c:pt>
                      <c:pt idx="5">
                        <c:v>SMART</c:v>
                      </c:pt>
                      <c:pt idx="6">
                        <c:v>Library Systems</c:v>
                      </c:pt>
                      <c:pt idx="7">
                        <c:v>Agresso Finance</c:v>
                      </c:pt>
                      <c:pt idx="8">
                        <c:v>HR Systems</c:v>
                      </c:pt>
                      <c:pt idx="9">
                        <c:v>Payroll</c:v>
                      </c:pt>
                      <c:pt idx="10">
                        <c:v>Telephony</c:v>
                      </c:pt>
                      <c:pt idx="11">
                        <c:v>Network infra.</c:v>
                      </c:pt>
                      <c:pt idx="12">
                        <c:v>Internet links</c:v>
                      </c:pt>
                      <c:pt idx="13">
                        <c:v>Data/file storage</c:v>
                      </c:pt>
                      <c:pt idx="14">
                        <c:v>Internet access</c:v>
                      </c:pt>
                      <c:pt idx="15">
                        <c:v>Printing</c:v>
                      </c:pt>
                      <c:pt idx="16">
                        <c:v>Email</c:v>
                      </c:pt>
                      <c:pt idx="17">
                        <c:v>User login/Auth.</c:v>
                      </c:pt>
                      <c:pt idx="18">
                        <c:v>Research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'system av.-new'!$AF$68:$AF$85</c15:sqref>
                        </c15:formulaRef>
                      </c:ext>
                    </c:extLst>
                    <c:numCache>
                      <c:formatCode>General</c:formatCode>
                      <c:ptCount val="18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B78A-43CB-840E-C7BC5B481CF7}"/>
                  </c:ext>
                </c:extLst>
              </c15:ser>
            </c15:filteredBarSeries>
          </c:ext>
        </c:extLst>
      </c:barChart>
      <c:catAx>
        <c:axId val="4082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6064"/>
        <c:crosses val="autoZero"/>
        <c:auto val="1"/>
        <c:lblAlgn val="ctr"/>
        <c:lblOffset val="100"/>
        <c:noMultiLvlLbl val="0"/>
      </c:catAx>
      <c:valAx>
        <c:axId val="408276064"/>
        <c:scaling>
          <c:orientation val="minMax"/>
          <c:max val="10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52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chemeClr val="tx1"/>
                </a:solidFill>
              </a:rPr>
              <a:t>Incidents SLTs and Volume</a:t>
            </a:r>
          </a:p>
        </c:rich>
      </c:tx>
      <c:layout>
        <c:manualLayout>
          <c:xMode val="edge"/>
          <c:yMode val="edge"/>
          <c:x val="0.38069464012510296"/>
          <c:y val="7.0060472305603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420407214502528E-2"/>
          <c:y val="0.16376369005527128"/>
          <c:w val="0.85901027220140946"/>
          <c:h val="0.63280822484544696"/>
        </c:manualLayout>
      </c:layout>
      <c:areaChart>
        <c:grouping val="stacke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# Incidents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(Sheet1!$A$3,Sheet1!$C$3,Sheet1!$E$3,Sheet1!$G$3,Sheet1!$I$3,Sheet1!$K$3,Sheet1!$M$3,Sheet1!$O$3,Sheet1!$Q$3,Sheet1!$S$3,Sheet1!$U$3,Sheet1!$W$3,Sheet1!$Y$3,Sheet1!$AA$3,Sheet1!$AC$3,Sheet1!$AE$3,Sheet1!$AG$3,Sheet1!$AS$3,Sheet1!$AU$3)</c:f>
              <c:strCache>
                <c:ptCount val="11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</c:strCache>
            </c:strRef>
          </c:cat>
          <c:val>
            <c:numRef>
              <c:f>(Sheet1!$A$10,Sheet1!$C$10,Sheet1!$E$10,Sheet1!$G$10,Sheet1!$I$10,Sheet1!$K$10,Sheet1!$M$10,Sheet1!$O$10,Sheet1!$Q$10,Sheet1!$S$10,Sheet1!$U$10,Sheet1!$W$10,Sheet1!$Y$10,Sheet1!$AA$10,Sheet1!$AC$10,Sheet1!$AE$10,Sheet1!$AG$10,Sheet1!$AI$10,Sheet1!$AK$10,Sheet1!$AM$10,Sheet1!$AO$10,Sheet1!$AQ$10,Sheet1!$AS$10,Sheet1!$AU$10,Sheet1!$AW$10,Sheet1!$AY$10,Sheet1!$BA$10,Sheet1!$BC$10,Sheet1!$BE$10,Sheet1!$BG$10,Sheet1!$BI$10,Sheet1!$BK$10)</c:f>
              <c:numCache>
                <c:formatCode>General</c:formatCode>
                <c:ptCount val="13"/>
                <c:pt idx="0">
                  <c:v>1270</c:v>
                </c:pt>
                <c:pt idx="1">
                  <c:v>1230</c:v>
                </c:pt>
                <c:pt idx="2">
                  <c:v>974</c:v>
                </c:pt>
                <c:pt idx="3">
                  <c:v>1184</c:v>
                </c:pt>
                <c:pt idx="4">
                  <c:v>2001</c:v>
                </c:pt>
                <c:pt idx="5">
                  <c:v>1676</c:v>
                </c:pt>
                <c:pt idx="6">
                  <c:v>782</c:v>
                </c:pt>
                <c:pt idx="7">
                  <c:v>2233</c:v>
                </c:pt>
                <c:pt idx="8">
                  <c:v>1792</c:v>
                </c:pt>
                <c:pt idx="9">
                  <c:v>1484</c:v>
                </c:pt>
                <c:pt idx="10">
                  <c:v>1300</c:v>
                </c:pt>
                <c:pt idx="11">
                  <c:v>1428</c:v>
                </c:pt>
                <c:pt idx="12">
                  <c:v>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C-422A-A974-BB79FDFAB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336072"/>
        <c:axId val="409336464"/>
      </c:areaChart>
      <c:barChart>
        <c:barDir val="col"/>
        <c:grouping val="clustered"/>
        <c:varyColors val="0"/>
        <c:ser>
          <c:idx val="0"/>
          <c:order val="1"/>
          <c:tx>
            <c:strRef>
              <c:f>Sheet1!$A$5</c:f>
              <c:strCache>
                <c:ptCount val="1"/>
                <c:pt idx="0">
                  <c:v>% SLT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Sheet1!$A$3,Sheet1!$C$3,Sheet1!$E$3,Sheet1!$G$3,Sheet1!$I$3,Sheet1!$K$3,Sheet1!$M$3,Sheet1!$O$3,Sheet1!$Q$3,Sheet1!$S$3,Sheet1!$U$3,Sheet1!$W$3,Sheet1!$Y$3,Sheet1!$AA$3,Sheet1!$AC$3,Sheet1!$AE$3,Sheet1!$AG$3,Sheet1!$AI$3,Sheet1!$AK$3,Sheet1!$AM$3,Sheet1!$AO$3,Sheet1!$AQ$3,Sheet1!$AS$3,Sheet1!$AU$3,Sheet1!$AW$3,Sheet1!$AY$3,Sheet1!$BA$3,Sheet1!$BC$3,Sheet1!$BE$3,Sheet1!$BG$3,Sheet1!$BI$3,Sheet1!$BK$3)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(Sheet1!$A$5,Sheet1!$C$5,Sheet1!$E$5,Sheet1!$G$5,Sheet1!$I$5,Sheet1!$K$5,Sheet1!$M$5,Sheet1!$O$5,Sheet1!$Q$5,Sheet1!$S$5,Sheet1!$U$5,Sheet1!$W$5,Sheet1!$Y$5,Sheet1!$AA$5,Sheet1!$AC$5,Sheet1!$AE$5,Sheet1!$AG$5,Sheet1!$AI$5,Sheet1!$AK$5,Sheet1!$AM$5,Sheet1!$AO$5,Sheet1!$AQ$5,Sheet1!$AS$5,Sheet1!$AU$5,Sheet1!$AW$5,Sheet1!$AY$5,Sheet1!$BA$5,Sheet1!$BC$5,Sheet1!$BE$5,Sheet1!$BG$5,Sheet1!$BI$5,Sheet1!$BK$5)</c:f>
              <c:numCache>
                <c:formatCode>General</c:formatCode>
                <c:ptCount val="13"/>
                <c:pt idx="0">
                  <c:v>83</c:v>
                </c:pt>
                <c:pt idx="1">
                  <c:v>90</c:v>
                </c:pt>
                <c:pt idx="2">
                  <c:v>89</c:v>
                </c:pt>
                <c:pt idx="3">
                  <c:v>85</c:v>
                </c:pt>
                <c:pt idx="4">
                  <c:v>80</c:v>
                </c:pt>
                <c:pt idx="5">
                  <c:v>86</c:v>
                </c:pt>
                <c:pt idx="6">
                  <c:v>85</c:v>
                </c:pt>
                <c:pt idx="7">
                  <c:v>87</c:v>
                </c:pt>
                <c:pt idx="8">
                  <c:v>86</c:v>
                </c:pt>
                <c:pt idx="9">
                  <c:v>84</c:v>
                </c:pt>
                <c:pt idx="10">
                  <c:v>84</c:v>
                </c:pt>
                <c:pt idx="11">
                  <c:v>88</c:v>
                </c:pt>
                <c:pt idx="1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6C-422A-A974-BB79FDFAB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333328"/>
        <c:axId val="408277632"/>
      </c:barChart>
      <c:lineChart>
        <c:grouping val="standard"/>
        <c:varyColors val="0"/>
        <c:ser>
          <c:idx val="2"/>
          <c:order val="2"/>
          <c:tx>
            <c:v>Target sla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(Sheet1!$A$3,Sheet1!$C$3,Sheet1!$E$3,Sheet1!$G$3,Sheet1!$I$3,Sheet1!$K$3,Sheet1!$M$3,Sheet1!$O$3,Sheet1!$Q$3,Sheet1!$S$3,Sheet1!$U$3,Sheet1!$W$3,Sheet1!$Y$3,Sheet1!$AA$3,Sheet1!$AC$3,Sheet1!$AS$3)</c:f>
              <c:strCache>
                <c:ptCount val="9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</c:strCache>
            </c:strRef>
          </c:cat>
          <c:val>
            <c:numRef>
              <c:f>(Sheet1!$A$11,Sheet1!$C$11,Sheet1!$E$11,Sheet1!$G$11,Sheet1!$I$11,Sheet1!$K$11,Sheet1!$M$11,Sheet1!$O$11,Sheet1!$Q$11,Sheet1!$S$11,Sheet1!$U$11,Sheet1!$W$11,Sheet1!$Y$11,Sheet1!$AA$11,Sheet1!$AC$11,Sheet1!$AF$11,Sheet1!$AG$11,Sheet1!$AI$11,Sheet1!$AK$11,Sheet1!$AM$11,Sheet1!$AO$11,Sheet1!$AQ$11,Sheet1!$AS$11,Sheet1!$AU$11,Sheet1!$AW$11,Sheet1!$AY$11,Sheet1!$BA$11,Sheet1!$BC$11,Sheet1!$BE$11,Sheet1!$BG$11,Sheet1!$BI$11,Sheet1!$BK$11)</c:f>
              <c:numCache>
                <c:formatCode>General</c:formatCode>
                <c:ptCount val="1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26C-422A-A974-BB79FDFAB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333328"/>
        <c:axId val="408277632"/>
      </c:lineChart>
      <c:valAx>
        <c:axId val="4082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incidents Resolved in SLT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3328"/>
        <c:crosses val="autoZero"/>
        <c:crossBetween val="between"/>
      </c:valAx>
      <c:catAx>
        <c:axId val="40933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763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09336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Incidents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36072"/>
        <c:crosses val="max"/>
        <c:crossBetween val="between"/>
      </c:valAx>
      <c:catAx>
        <c:axId val="409336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9336464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0.33001</cdr:x>
      <cdr:y>0.26314</cdr:y>
    </cdr:from>
    <cdr:to>
      <cdr:x>0.48149</cdr:x>
      <cdr:y>0.40112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1"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99305" y="496142"/>
          <a:ext cx="412798" cy="26015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0.21096</cdr:x>
      <cdr:y>0.45718</cdr:y>
    </cdr:from>
    <cdr:to>
      <cdr:x>0.27151</cdr:x>
      <cdr:y>0.61504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74886" y="861978"/>
          <a:ext cx="165003" cy="2976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0.54309</cdr:x>
      <cdr:y>0.06054</cdr:y>
    </cdr:from>
    <cdr:to>
      <cdr:x>0.67106</cdr:x>
      <cdr:y>0.18661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duotone>
            <a:prstClr val="black"/>
            <a:schemeClr val="accent2"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63504" y="116238"/>
          <a:ext cx="344849" cy="2420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0.54014</cdr:x>
      <cdr:y>0.63425</cdr:y>
    </cdr:from>
    <cdr:to>
      <cdr:x>0.66822</cdr:x>
      <cdr:y>0.78447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schemeClr val="accent5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71949" y="1195834"/>
          <a:ext cx="349008" cy="2832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0.09818</cdr:x>
      <cdr:y>0.15937</cdr:y>
    </cdr:from>
    <cdr:to>
      <cdr:x>0.21469</cdr:x>
      <cdr:y>0.22358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456" y="458410"/>
          <a:ext cx="991439" cy="184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Target SLT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0.09557</cdr:x>
      <cdr:y>0.31033</cdr:y>
    </cdr:from>
    <cdr:to>
      <cdr:x>0.26196</cdr:x>
      <cdr:y>0.37305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6061" y="836787"/>
          <a:ext cx="1455579" cy="169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Target SLT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387C-89C0-4364-9C0D-D792838FE158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74C8-2C73-42AC-9C12-5AAACAEEB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5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1D5E-19BF-A942-B723-05BFE3C0AD8F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738F-A306-704F-9476-640A8917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1pPr>
    <a:lvl2pPr marL="591068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2pPr>
    <a:lvl3pPr marL="1182136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3pPr>
    <a:lvl4pPr marL="1773204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4pPr>
    <a:lvl5pPr marL="2364273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5pPr>
    <a:lvl6pPr marL="2955341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6pPr>
    <a:lvl7pPr marL="3546409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7pPr>
    <a:lvl8pPr marL="4137477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8pPr>
    <a:lvl9pPr marL="4728545" algn="l" defTabSz="591068" rtl="0" eaLnBrk="1" latinLnBrk="0" hangingPunct="1">
      <a:defRPr sz="15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4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3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5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7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1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Feedback:</a:t>
            </a:r>
            <a:r>
              <a:rPr lang="en-GB" sz="1600" b="0" i="1" dirty="0" smtClean="0">
                <a:solidFill>
                  <a:srgbClr val="FF0000"/>
                </a:solidFill>
              </a:rPr>
              <a:t>. </a:t>
            </a:r>
            <a:r>
              <a:rPr lang="en-GB" sz="1600" b="1" i="1" dirty="0" smtClean="0">
                <a:solidFill>
                  <a:srgbClr val="FF0000"/>
                </a:solidFill>
              </a:rPr>
              <a:t>Disgruntled not with you, just the instability of my current MacBook! </a:t>
            </a:r>
            <a:r>
              <a:rPr lang="en-GB" sz="1600" b="0" i="1" dirty="0" smtClean="0">
                <a:solidFill>
                  <a:srgbClr val="FF0000"/>
                </a:solidFill>
              </a:rPr>
              <a:t>(260514)</a:t>
            </a:r>
            <a:endParaRPr lang="en-GB" sz="16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User: Matteo </a:t>
            </a:r>
            <a:r>
              <a:rPr lang="en-GB" sz="16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Mandarini</a:t>
            </a:r>
            <a:endParaRPr lang="en-GB" sz="16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Issue: Matteo</a:t>
            </a:r>
            <a:r>
              <a:rPr lang="en-GB" sz="16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various performance issues with his MacBook and the timelines involved with obtaining a new device.</a:t>
            </a:r>
            <a:endParaRPr lang="en-GB" sz="16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Update: The new device is ready for collection.</a:t>
            </a: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 smtClean="0"/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Feedback:. </a:t>
            </a:r>
            <a:r>
              <a:rPr lang="en-GB" sz="14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shared drive has not been set up. This is the second time a new user has been set up and shared drive has not been allocated. </a:t>
            </a: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(259540)</a:t>
            </a: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User: </a:t>
            </a:r>
            <a:r>
              <a:rPr lang="en-GB" sz="14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Bahar</a:t>
            </a: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Shahin</a:t>
            </a: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Issue:</a:t>
            </a:r>
            <a:r>
              <a:rPr lang="en-GB" sz="14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Shared drive access not provided</a:t>
            </a: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Update: Tickets weren’t appropriately actioned</a:t>
            </a:r>
            <a:r>
              <a:rPr lang="en-GB" sz="14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now been resolved. </a:t>
            </a: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Feedback:</a:t>
            </a:r>
            <a:r>
              <a:rPr lang="en-GB" sz="14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sorting this out – but it took 5 days since first reported to have this resolved.</a:t>
            </a:r>
            <a:r>
              <a:rPr lang="en-GB" sz="14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(173518)</a:t>
            </a: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User: </a:t>
            </a:r>
            <a:r>
              <a:rPr lang="en-GB" sz="14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Rukhsana</a:t>
            </a: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Yasmin</a:t>
            </a: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Issue:</a:t>
            </a:r>
            <a:r>
              <a:rPr lang="en-GB" sz="14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Desktop making loud noises</a:t>
            </a: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Update: Delays</a:t>
            </a:r>
            <a:r>
              <a:rPr lang="en-GB" sz="14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CCS – not sure of the reason</a:t>
            </a: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591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usage in Events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Wifi</a:t>
            </a:r>
            <a:r>
              <a:rPr lang="en-GB" baseline="0" dirty="0" smtClean="0"/>
              <a:t> </a:t>
            </a:r>
            <a:r>
              <a:rPr lang="en-GB" dirty="0" smtClean="0"/>
              <a:t>this month</a:t>
            </a:r>
          </a:p>
          <a:p>
            <a:r>
              <a:rPr lang="en-GB" dirty="0" smtClean="0"/>
              <a:t>Storage did not include the VMs last month, which is the reason for the high</a:t>
            </a:r>
            <a:r>
              <a:rPr lang="en-GB" baseline="0" dirty="0" smtClean="0"/>
              <a:t> storage this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173589 – Marked as P1 when only one Printer was affected </a:t>
            </a:r>
            <a:endParaRPr lang="en-GB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173673 – Sentry stopped working, turnstile gates in library were in an offline mode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173806 – Not clear what the incident is , ticket seems more like a request for backing up the Database of the Rhythmx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173848 – BI Live portal down- issues self resolved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173925 – Ticket Cancelled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174048 – remove the student name from the timetable template – More like a Request than an incident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174254 – script error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38F-A306-704F-9476-640A8917A1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1" dirty="0" smtClean="0">
                <a:effectLst/>
              </a:rPr>
              <a:t>N/A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4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8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347788"/>
            <a:ext cx="485140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6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993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1pPr>
            <a:lvl2pPr marL="34204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84086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3pPr>
            <a:lvl4pPr marL="1026128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4pPr>
            <a:lvl5pPr marL="1368171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5pPr>
            <a:lvl6pPr marL="1710214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6pPr>
            <a:lvl7pPr marL="2052257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7pPr>
            <a:lvl8pPr marL="239429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8pPr>
            <a:lvl9pPr marL="2736342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4"/>
          </a:xfrm>
          <a:prstGeom prst="rect">
            <a:avLst/>
          </a:prstGeom>
        </p:spPr>
        <p:txBody>
          <a:bodyPr/>
          <a:lstStyle>
            <a:lvl1pPr>
              <a:defRPr sz="2095"/>
            </a:lvl1pPr>
            <a:lvl2pPr>
              <a:defRPr sz="1795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074"/>
          </a:xfrm>
          <a:prstGeom prst="rect">
            <a:avLst/>
          </a:prstGeom>
        </p:spPr>
        <p:txBody>
          <a:bodyPr/>
          <a:lstStyle>
            <a:lvl1pPr>
              <a:defRPr sz="2095"/>
            </a:lvl1pPr>
            <a:lvl2pPr>
              <a:defRPr sz="1795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95" b="1"/>
            </a:lvl1pPr>
            <a:lvl2pPr marL="342043" indent="0">
              <a:buNone/>
              <a:defRPr sz="1496" b="1"/>
            </a:lvl2pPr>
            <a:lvl3pPr marL="684086" indent="0">
              <a:buNone/>
              <a:defRPr sz="1347" b="1"/>
            </a:lvl3pPr>
            <a:lvl4pPr marL="1026128" indent="0">
              <a:buNone/>
              <a:defRPr sz="1197" b="1"/>
            </a:lvl4pPr>
            <a:lvl5pPr marL="1368171" indent="0">
              <a:buNone/>
              <a:defRPr sz="1197" b="1"/>
            </a:lvl5pPr>
            <a:lvl6pPr marL="1710214" indent="0">
              <a:buNone/>
              <a:defRPr sz="1197" b="1"/>
            </a:lvl6pPr>
            <a:lvl7pPr marL="2052257" indent="0">
              <a:buNone/>
              <a:defRPr sz="1197" b="1"/>
            </a:lvl7pPr>
            <a:lvl8pPr marL="2394299" indent="0">
              <a:buNone/>
              <a:defRPr sz="1197" b="1"/>
            </a:lvl8pPr>
            <a:lvl9pPr marL="2736342" indent="0">
              <a:buNone/>
              <a:defRPr sz="119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95" b="1"/>
            </a:lvl1pPr>
            <a:lvl2pPr marL="342043" indent="0">
              <a:buNone/>
              <a:defRPr sz="1496" b="1"/>
            </a:lvl2pPr>
            <a:lvl3pPr marL="684086" indent="0">
              <a:buNone/>
              <a:defRPr sz="1347" b="1"/>
            </a:lvl3pPr>
            <a:lvl4pPr marL="1026128" indent="0">
              <a:buNone/>
              <a:defRPr sz="1197" b="1"/>
            </a:lvl4pPr>
            <a:lvl5pPr marL="1368171" indent="0">
              <a:buNone/>
              <a:defRPr sz="1197" b="1"/>
            </a:lvl5pPr>
            <a:lvl6pPr marL="1710214" indent="0">
              <a:buNone/>
              <a:defRPr sz="1197" b="1"/>
            </a:lvl6pPr>
            <a:lvl7pPr marL="2052257" indent="0">
              <a:buNone/>
              <a:defRPr sz="1197" b="1"/>
            </a:lvl7pPr>
            <a:lvl8pPr marL="2394299" indent="0">
              <a:buNone/>
              <a:defRPr sz="1197" b="1"/>
            </a:lvl8pPr>
            <a:lvl9pPr marL="2736342" indent="0">
              <a:buNone/>
              <a:defRPr sz="119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4" cy="1162051"/>
          </a:xfrm>
          <a:prstGeom prst="rect">
            <a:avLst/>
          </a:prstGeo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4"/>
          </a:xfrm>
          <a:prstGeom prst="rect">
            <a:avLst/>
          </a:prstGeo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47"/>
            </a:lvl1pPr>
            <a:lvl2pPr marL="342043" indent="0">
              <a:buNone/>
              <a:defRPr sz="898"/>
            </a:lvl2pPr>
            <a:lvl3pPr marL="684086" indent="0">
              <a:buNone/>
              <a:defRPr sz="748"/>
            </a:lvl3pPr>
            <a:lvl4pPr marL="1026128" indent="0">
              <a:buNone/>
              <a:defRPr sz="673"/>
            </a:lvl4pPr>
            <a:lvl5pPr marL="1368171" indent="0">
              <a:buNone/>
              <a:defRPr sz="673"/>
            </a:lvl5pPr>
            <a:lvl6pPr marL="1710214" indent="0">
              <a:buNone/>
              <a:defRPr sz="673"/>
            </a:lvl6pPr>
            <a:lvl7pPr marL="2052257" indent="0">
              <a:buNone/>
              <a:defRPr sz="673"/>
            </a:lvl7pPr>
            <a:lvl8pPr marL="2394299" indent="0">
              <a:buNone/>
              <a:defRPr sz="673"/>
            </a:lvl8pPr>
            <a:lvl9pPr marL="2736342" indent="0">
              <a:buNone/>
              <a:defRPr sz="673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/>
            </a:lvl1pPr>
            <a:lvl2pPr marL="342043" indent="0">
              <a:buNone/>
              <a:defRPr sz="2095"/>
            </a:lvl2pPr>
            <a:lvl3pPr marL="684086" indent="0">
              <a:buNone/>
              <a:defRPr sz="1795"/>
            </a:lvl3pPr>
            <a:lvl4pPr marL="1026128" indent="0">
              <a:buNone/>
              <a:defRPr sz="1496"/>
            </a:lvl4pPr>
            <a:lvl5pPr marL="1368171" indent="0">
              <a:buNone/>
              <a:defRPr sz="1496"/>
            </a:lvl5pPr>
            <a:lvl6pPr marL="1710214" indent="0">
              <a:buNone/>
              <a:defRPr sz="1496"/>
            </a:lvl6pPr>
            <a:lvl7pPr marL="2052257" indent="0">
              <a:buNone/>
              <a:defRPr sz="1496"/>
            </a:lvl7pPr>
            <a:lvl8pPr marL="2394299" indent="0">
              <a:buNone/>
              <a:defRPr sz="1496"/>
            </a:lvl8pPr>
            <a:lvl9pPr marL="2736342" indent="0">
              <a:buNone/>
              <a:defRPr sz="1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47"/>
            </a:lvl1pPr>
            <a:lvl2pPr marL="342043" indent="0">
              <a:buNone/>
              <a:defRPr sz="898"/>
            </a:lvl2pPr>
            <a:lvl3pPr marL="684086" indent="0">
              <a:buNone/>
              <a:defRPr sz="748"/>
            </a:lvl3pPr>
            <a:lvl4pPr marL="1026128" indent="0">
              <a:buNone/>
              <a:defRPr sz="673"/>
            </a:lvl4pPr>
            <a:lvl5pPr marL="1368171" indent="0">
              <a:buNone/>
              <a:defRPr sz="673"/>
            </a:lvl5pPr>
            <a:lvl6pPr marL="1710214" indent="0">
              <a:buNone/>
              <a:defRPr sz="673"/>
            </a:lvl6pPr>
            <a:lvl7pPr marL="2052257" indent="0">
              <a:buNone/>
              <a:defRPr sz="673"/>
            </a:lvl7pPr>
            <a:lvl8pPr marL="2394299" indent="0">
              <a:buNone/>
              <a:defRPr sz="673"/>
            </a:lvl8pPr>
            <a:lvl9pPr marL="2736342" indent="0">
              <a:buNone/>
              <a:defRPr sz="673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EE8C4D-E721-2149-82DA-9EFE13A50B1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7C229E-23CA-E24A-AEBD-721E778C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315753"/>
            <a:ext cx="839575" cy="18187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062134"/>
            <a:ext cx="9144000" cy="804333"/>
          </a:xfrm>
          <a:prstGeom prst="rect">
            <a:avLst/>
          </a:prstGeom>
          <a:solidFill>
            <a:srgbClr val="132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7"/>
          </a:p>
        </p:txBody>
      </p:sp>
      <p:sp>
        <p:nvSpPr>
          <p:cNvPr id="9" name="TextBox 8"/>
          <p:cNvSpPr txBox="1"/>
          <p:nvPr userDrawn="1"/>
        </p:nvSpPr>
        <p:spPr>
          <a:xfrm>
            <a:off x="130434" y="6220598"/>
            <a:ext cx="1444368" cy="2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8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www.qmul.ac.uk</a:t>
            </a:r>
            <a:endParaRPr lang="en-US" sz="898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94579" y="6253206"/>
            <a:ext cx="294556" cy="392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57840" y="6270139"/>
            <a:ext cx="350271" cy="37621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457622" y="6312129"/>
            <a:ext cx="700218" cy="19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3" dirty="0">
                <a:solidFill>
                  <a:schemeClr val="bg1"/>
                </a:solidFill>
                <a:latin typeface="Source Sans Pro Light"/>
                <a:cs typeface="Source Sans Pro Light"/>
              </a:rPr>
              <a:t>/QMUL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54398" y="6312129"/>
            <a:ext cx="700218" cy="19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3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@QMUL</a:t>
            </a:r>
            <a:endParaRPr lang="en-US" sz="673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419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043" rtl="0" eaLnBrk="1" latinLnBrk="0" hangingPunct="1"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32" indent="-256532" algn="l" defTabSz="34204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20" indent="-213777" algn="l" defTabSz="342043" rtl="0" eaLnBrk="1" latinLnBrk="0" hangingPunct="1">
        <a:spcBef>
          <a:spcPct val="20000"/>
        </a:spcBef>
        <a:buFont typeface="Arial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5107" indent="-171021" algn="l" defTabSz="342043" rtl="0" eaLnBrk="1" latinLnBrk="0" hangingPunct="1">
        <a:spcBef>
          <a:spcPct val="20000"/>
        </a:spcBef>
        <a:buFont typeface="Arial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197150" indent="-171021" algn="l" defTabSz="342043" rtl="0" eaLnBrk="1" latinLnBrk="0" hangingPunct="1">
        <a:spcBef>
          <a:spcPct val="20000"/>
        </a:spcBef>
        <a:buFont typeface="Arial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39192" indent="-171021" algn="l" defTabSz="342043" rtl="0" eaLnBrk="1" latinLnBrk="0" hangingPunct="1">
        <a:spcBef>
          <a:spcPct val="20000"/>
        </a:spcBef>
        <a:buFont typeface="Arial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1235" indent="-171021" algn="l" defTabSz="342043" rtl="0" eaLnBrk="1" latinLnBrk="0" hangingPunct="1">
        <a:spcBef>
          <a:spcPct val="20000"/>
        </a:spcBef>
        <a:buFont typeface="Arial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23278" indent="-171021" algn="l" defTabSz="342043" rtl="0" eaLnBrk="1" latinLnBrk="0" hangingPunct="1">
        <a:spcBef>
          <a:spcPct val="20000"/>
        </a:spcBef>
        <a:buFont typeface="Arial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565321" indent="-171021" algn="l" defTabSz="342043" rtl="0" eaLnBrk="1" latinLnBrk="0" hangingPunct="1">
        <a:spcBef>
          <a:spcPct val="20000"/>
        </a:spcBef>
        <a:buFont typeface="Arial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2907363" indent="-171021" algn="l" defTabSz="342043" rtl="0" eaLnBrk="1" latinLnBrk="0" hangingPunct="1">
        <a:spcBef>
          <a:spcPct val="20000"/>
        </a:spcBef>
        <a:buFont typeface="Arial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43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86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128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71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214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257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99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342" algn="l" defTabSz="34204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it.Patel@qmul.ac.uk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.xml"/><Relationship Id="rId5" Type="http://schemas.openxmlformats.org/officeDocument/2006/relationships/image" Target="../media/image7.png"/><Relationship Id="rId10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emf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emf"/><Relationship Id="rId9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4.png"/><Relationship Id="rId21" Type="http://schemas.openxmlformats.org/officeDocument/2006/relationships/image" Target="../media/image3.emf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122D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74" y="2585466"/>
            <a:ext cx="5069415" cy="1352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2101" y="3938055"/>
            <a:ext cx="146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IT Services</a:t>
            </a:r>
          </a:p>
        </p:txBody>
      </p:sp>
    </p:spTree>
    <p:extLst>
      <p:ext uri="{BB962C8B-B14F-4D97-AF65-F5344CB8AC3E}">
        <p14:creationId xmlns:p14="http://schemas.microsoft.com/office/powerpoint/2010/main" val="7625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53154"/>
              </p:ext>
            </p:extLst>
          </p:nvPr>
        </p:nvGraphicFramePr>
        <p:xfrm>
          <a:off x="535302" y="3607258"/>
          <a:ext cx="5172944" cy="223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253">
                  <a:extLst>
                    <a:ext uri="{9D8B030D-6E8A-4147-A177-3AD203B41FA5}">
                      <a16:colId xmlns:a16="http://schemas.microsoft.com/office/drawing/2014/main" xmlns="" val="899976604"/>
                    </a:ext>
                  </a:extLst>
                </a:gridCol>
                <a:gridCol w="763235">
                  <a:extLst>
                    <a:ext uri="{9D8B030D-6E8A-4147-A177-3AD203B41FA5}">
                      <a16:colId xmlns:a16="http://schemas.microsoft.com/office/drawing/2014/main" xmlns="" val="841871596"/>
                    </a:ext>
                  </a:extLst>
                </a:gridCol>
                <a:gridCol w="680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838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aseline="0" dirty="0" smtClean="0"/>
                        <a:t>ITS Ticket Volume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 18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 18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 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Trend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Expected Trend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82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813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1059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82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2516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838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738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84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925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1113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48164"/>
              </p:ext>
            </p:extLst>
          </p:nvPr>
        </p:nvGraphicFramePr>
        <p:xfrm>
          <a:off x="535302" y="743862"/>
          <a:ext cx="5172946" cy="275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5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5296">
                  <a:extLst>
                    <a:ext uri="{9D8B030D-6E8A-4147-A177-3AD203B41FA5}">
                      <a16:colId xmlns:a16="http://schemas.microsoft.com/office/drawing/2014/main" xmlns="" val="899976604"/>
                    </a:ext>
                  </a:extLst>
                </a:gridCol>
                <a:gridCol w="583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69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Measure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Target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 18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18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Trend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Expected Trend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Received phone calls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2379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2326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1949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Average Wait Time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25s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Abandon Rate (calls)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FTF</a:t>
                      </a:r>
                      <a:r>
                        <a:rPr lang="en-GB" sz="1200" baseline="0" dirty="0" smtClean="0"/>
                        <a:t> (</a:t>
                      </a:r>
                      <a:r>
                        <a:rPr lang="en-GB" sz="1200" dirty="0" smtClean="0"/>
                        <a:t>First Time Fix)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661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FLF</a:t>
                      </a:r>
                      <a:r>
                        <a:rPr lang="en-GB" sz="1200" baseline="0" dirty="0" smtClean="0"/>
                        <a:t> (</a:t>
                      </a:r>
                      <a:r>
                        <a:rPr lang="en-GB" sz="1200" dirty="0" smtClean="0"/>
                        <a:t>First Line Fix)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75%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173" y="199401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Service Desk Performance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8941" y="2446494"/>
            <a:ext cx="2351103" cy="358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</a:t>
            </a:r>
          </a:p>
          <a:p>
            <a:endParaRPr lang="en-GB" sz="851" b="1" dirty="0"/>
          </a:p>
          <a:p>
            <a:r>
              <a:rPr lang="en-GB" sz="851" dirty="0"/>
              <a:t>Improvement over last month and within SLT</a:t>
            </a:r>
          </a:p>
          <a:p>
            <a:endParaRPr lang="en-GB" sz="851" dirty="0"/>
          </a:p>
          <a:p>
            <a:r>
              <a:rPr lang="en-GB" sz="851" dirty="0"/>
              <a:t>Deterioration from last month but within SLT</a:t>
            </a:r>
          </a:p>
          <a:p>
            <a:endParaRPr lang="en-GB" sz="851" dirty="0"/>
          </a:p>
          <a:p>
            <a:r>
              <a:rPr lang="en-GB" sz="851" dirty="0"/>
              <a:t>No change from last month and within SLT</a:t>
            </a:r>
          </a:p>
          <a:p>
            <a:endParaRPr lang="en-GB" sz="851" dirty="0"/>
          </a:p>
          <a:p>
            <a:r>
              <a:rPr lang="en-GB" sz="851" dirty="0"/>
              <a:t>Improvement over last month </a:t>
            </a:r>
            <a:r>
              <a:rPr lang="en-GB" sz="851" dirty="0" smtClean="0"/>
              <a:t>but </a:t>
            </a:r>
            <a:r>
              <a:rPr lang="en-GB" sz="851" dirty="0"/>
              <a:t>breaching SLT</a:t>
            </a:r>
          </a:p>
          <a:p>
            <a:endParaRPr lang="en-GB" sz="851" dirty="0"/>
          </a:p>
          <a:p>
            <a:r>
              <a:rPr lang="en-GB" sz="851" dirty="0"/>
              <a:t>Deterioration from last month </a:t>
            </a:r>
            <a:r>
              <a:rPr lang="en-GB" sz="851" dirty="0" smtClean="0"/>
              <a:t>and </a:t>
            </a:r>
            <a:r>
              <a:rPr lang="en-GB" sz="851" dirty="0"/>
              <a:t>breaching SLT</a:t>
            </a:r>
          </a:p>
          <a:p>
            <a:endParaRPr lang="en-GB" sz="851" dirty="0"/>
          </a:p>
          <a:p>
            <a:r>
              <a:rPr lang="en-GB" sz="851" dirty="0"/>
              <a:t>No change from last month and breaching SLT</a:t>
            </a:r>
          </a:p>
          <a:p>
            <a:endParaRPr lang="en-GB" sz="851" dirty="0"/>
          </a:p>
          <a:p>
            <a:r>
              <a:rPr lang="en-GB" sz="851" dirty="0"/>
              <a:t>Improvement over last month, No SLT assigned</a:t>
            </a:r>
          </a:p>
          <a:p>
            <a:endParaRPr lang="en-GB" sz="851" dirty="0"/>
          </a:p>
          <a:p>
            <a:r>
              <a:rPr lang="en-GB" sz="851" dirty="0"/>
              <a:t>Deterioration from last month, No SLT assigned</a:t>
            </a:r>
          </a:p>
          <a:p>
            <a:endParaRPr lang="en-GB" sz="851" dirty="0"/>
          </a:p>
          <a:p>
            <a:r>
              <a:rPr lang="en-GB" sz="851" dirty="0"/>
              <a:t>No change from last month, No SLT assigned</a:t>
            </a:r>
          </a:p>
          <a:p>
            <a:endParaRPr lang="en-GB" sz="851" dirty="0"/>
          </a:p>
          <a:p>
            <a:r>
              <a:rPr lang="en-GB" sz="851" b="1" dirty="0"/>
              <a:t>FTF</a:t>
            </a:r>
            <a:r>
              <a:rPr lang="en-GB" sz="851" dirty="0"/>
              <a:t> = All tickets logged and resolved immediately by either the Service Desk or </a:t>
            </a:r>
            <a:r>
              <a:rPr lang="en-GB" sz="851" dirty="0" smtClean="0"/>
              <a:t>Campus </a:t>
            </a:r>
            <a:r>
              <a:rPr lang="en-GB" sz="851" dirty="0"/>
              <a:t>Customer Support (CCS) team</a:t>
            </a:r>
          </a:p>
          <a:p>
            <a:r>
              <a:rPr lang="en-GB" sz="851" b="1" dirty="0"/>
              <a:t>FLF</a:t>
            </a:r>
            <a:r>
              <a:rPr lang="en-GB" sz="851" dirty="0"/>
              <a:t> = All tickets resolved by the service desk within SLA without being escalated any further</a:t>
            </a:r>
          </a:p>
          <a:p>
            <a:endParaRPr lang="en-GB" sz="851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6144542" y="3528446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6144542" y="4620038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1" name="Down Arrow 30"/>
          <p:cNvSpPr/>
          <p:nvPr/>
        </p:nvSpPr>
        <p:spPr>
          <a:xfrm rot="10800000">
            <a:off x="6144542" y="2725497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6144542" y="3051825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157518" y="3381946"/>
            <a:ext cx="20264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157518" y="4184046"/>
            <a:ext cx="2026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157518" y="4944579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3842" y="541910"/>
            <a:ext cx="31251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Commentary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</a:endParaRP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Tickets volumes have decreased within June (as expected) during the examination period and staff using up annual leave. 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We are working on enabling the Service Desk to resolve more tickets first time.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 smtClean="0"/>
              <a:t>Abandonment rates and wait times for calls to the Service Desk are now under control due to the additional contractors brought in.</a:t>
            </a:r>
            <a:endParaRPr lang="en-GB" sz="1100" dirty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/>
          </a:p>
        </p:txBody>
      </p:sp>
      <p:sp>
        <p:nvSpPr>
          <p:cNvPr id="37" name="Down Arrow 36"/>
          <p:cNvSpPr/>
          <p:nvPr/>
        </p:nvSpPr>
        <p:spPr>
          <a:xfrm rot="10800000">
            <a:off x="6144542" y="4293010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144542" y="3861854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Down Arrow 61"/>
          <p:cNvSpPr/>
          <p:nvPr/>
        </p:nvSpPr>
        <p:spPr>
          <a:xfrm>
            <a:off x="4452177" y="5040560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461044" y="4600729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4460321" y="4184383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55" name="Rectangle 5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76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4" t="210" r="19415" b="2028"/>
          <a:stretch/>
        </p:blipFill>
        <p:spPr>
          <a:xfrm>
            <a:off x="725235" y="5024080"/>
            <a:ext cx="785972" cy="28466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8" t="18151" r="4384" b="12037"/>
          <a:stretch/>
        </p:blipFill>
        <p:spPr>
          <a:xfrm>
            <a:off x="733129" y="4124321"/>
            <a:ext cx="775817" cy="30223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9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10333" b="7525"/>
          <a:stretch/>
        </p:blipFill>
        <p:spPr>
          <a:xfrm>
            <a:off x="725236" y="4596644"/>
            <a:ext cx="771832" cy="2725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0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23478" r="35890"/>
          <a:stretch/>
        </p:blipFill>
        <p:spPr>
          <a:xfrm>
            <a:off x="725234" y="5414191"/>
            <a:ext cx="771834" cy="392102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4518804" y="1298525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5195747" y="2230442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Down Arrow 48"/>
          <p:cNvSpPr/>
          <p:nvPr/>
        </p:nvSpPr>
        <p:spPr>
          <a:xfrm rot="157703">
            <a:off x="4519089" y="3156461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4522498" y="2688384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Down Arrow 66"/>
          <p:cNvSpPr/>
          <p:nvPr/>
        </p:nvSpPr>
        <p:spPr>
          <a:xfrm>
            <a:off x="4452177" y="5498549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8" name="Down Arrow 47"/>
          <p:cNvSpPr/>
          <p:nvPr/>
        </p:nvSpPr>
        <p:spPr>
          <a:xfrm rot="10800000">
            <a:off x="4513312" y="1754594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 rot="10800000">
            <a:off x="5195747" y="1751427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 rot="10800000">
            <a:off x="5195747" y="2688384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Down Arrow 65"/>
          <p:cNvSpPr/>
          <p:nvPr/>
        </p:nvSpPr>
        <p:spPr>
          <a:xfrm rot="10800000">
            <a:off x="5189783" y="3152862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535474" y="2307003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5195747" y="1298525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5176236" y="5036475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5185103" y="4596644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5184380" y="4180298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5176236" y="5494464"/>
            <a:ext cx="228600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0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9752" y="208266"/>
            <a:ext cx="790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Risk Report – 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6" y="5939625"/>
            <a:ext cx="1983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89161" y="635426"/>
            <a:ext cx="24481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GB" sz="1400" b="1" dirty="0" smtClean="0"/>
              <a:t>Top 5 Risks: </a:t>
            </a:r>
          </a:p>
          <a:p>
            <a:endParaRPr lang="en-GB" sz="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000" b="1" dirty="0" smtClean="0"/>
              <a:t>Security &amp; Resilience of legacy servers and applications not in the Datacentre </a:t>
            </a:r>
            <a:r>
              <a:rPr lang="en-GB" sz="1000" dirty="0" smtClean="0"/>
              <a:t>- Exposure is low as most if not all applications have been migrated (awaiting confirmation).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000" b="1" dirty="0" smtClean="0"/>
              <a:t>No Overarching Disaster Recovery plan or scheduled DR tests</a:t>
            </a:r>
            <a:r>
              <a:rPr lang="en-GB" sz="1000" dirty="0" smtClean="0"/>
              <a:t> - Some recovery procedures in place, DR testing is being scoped and scaled.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000" b="1" dirty="0" smtClean="0"/>
              <a:t>Security Vulnerability </a:t>
            </a:r>
            <a:r>
              <a:rPr lang="en-GB" sz="1000" dirty="0" smtClean="0"/>
              <a:t>–</a:t>
            </a:r>
            <a:r>
              <a:rPr lang="en-GB" sz="1000" dirty="0"/>
              <a:t> </a:t>
            </a:r>
            <a:r>
              <a:rPr lang="en-GB" sz="1000" dirty="0" smtClean="0"/>
              <a:t>Multi Factor </a:t>
            </a:r>
            <a:r>
              <a:rPr lang="en-GB" sz="1000" dirty="0"/>
              <a:t>A</a:t>
            </a:r>
            <a:r>
              <a:rPr lang="en-GB" sz="1000" dirty="0" smtClean="0"/>
              <a:t>uthentication not in use to access all critical services.</a:t>
            </a:r>
          </a:p>
          <a:p>
            <a:endParaRPr lang="en-GB" sz="1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000" b="1" dirty="0" smtClean="0"/>
              <a:t>Phishing </a:t>
            </a:r>
            <a:r>
              <a:rPr lang="en-GB" sz="1000" dirty="0" smtClean="0"/>
              <a:t>– Risk stable this month, heighten awareness as phishing email are still being received. </a:t>
            </a:r>
            <a:endParaRPr lang="en-GB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000" b="1" dirty="0" smtClean="0"/>
              <a:t>Network resilience for legacy firewall and routers</a:t>
            </a:r>
            <a:r>
              <a:rPr lang="en-GB" sz="1000" dirty="0" smtClean="0"/>
              <a:t> – No resilience in some core network nodal rooms that host legacy routers and firewalls is much lower this month due to the completion of G21. 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193651" y="5359608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0800000">
            <a:off x="7193651" y="5041680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445619" y="4708519"/>
            <a:ext cx="2310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</a:t>
            </a:r>
          </a:p>
          <a:p>
            <a:endParaRPr lang="en-GB" sz="850" dirty="0" smtClean="0"/>
          </a:p>
          <a:p>
            <a:r>
              <a:rPr lang="en-GB" sz="900" dirty="0"/>
              <a:t>D</a:t>
            </a:r>
            <a:r>
              <a:rPr lang="en-GB" sz="900" dirty="0" smtClean="0"/>
              <a:t>eteriation</a:t>
            </a:r>
            <a:r>
              <a:rPr lang="en-GB" sz="850" dirty="0" smtClean="0"/>
              <a:t> over </a:t>
            </a:r>
            <a:r>
              <a:rPr lang="en-GB" sz="850" dirty="0"/>
              <a:t>last month</a:t>
            </a:r>
          </a:p>
          <a:p>
            <a:endParaRPr lang="en-GB" sz="850" dirty="0" smtClean="0"/>
          </a:p>
          <a:p>
            <a:r>
              <a:rPr lang="en-GB" sz="850" dirty="0" smtClean="0"/>
              <a:t>Improvement from </a:t>
            </a:r>
            <a:r>
              <a:rPr lang="en-GB" sz="850" dirty="0"/>
              <a:t>last month</a:t>
            </a:r>
          </a:p>
          <a:p>
            <a:endParaRPr lang="en-GB" sz="850" dirty="0" smtClean="0"/>
          </a:p>
          <a:p>
            <a:r>
              <a:rPr lang="en-GB" sz="850" dirty="0" smtClean="0"/>
              <a:t>No change from last month</a:t>
            </a:r>
          </a:p>
          <a:p>
            <a:endParaRPr lang="en-GB" sz="8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22" name="Rectangle 21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30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graphicFrame>
        <p:nvGraphicFramePr>
          <p:cNvPr id="3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83764"/>
              </p:ext>
            </p:extLst>
          </p:nvPr>
        </p:nvGraphicFramePr>
        <p:xfrm>
          <a:off x="728727" y="4821381"/>
          <a:ext cx="5668045" cy="115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6312">
                <a:tc gridSpan="6"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Monthly Risk Stats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186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Risks Averted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Re- Assigned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New Risks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Total Risks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Risks Realised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Monthly Trend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870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/>
                        <a:t>5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50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7206627" y="5678805"/>
            <a:ext cx="202648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119733"/>
              </p:ext>
            </p:extLst>
          </p:nvPr>
        </p:nvGraphicFramePr>
        <p:xfrm>
          <a:off x="719203" y="669931"/>
          <a:ext cx="5668043" cy="338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Down Arrow 30"/>
          <p:cNvSpPr/>
          <p:nvPr/>
        </p:nvSpPr>
        <p:spPr>
          <a:xfrm>
            <a:off x="5813568" y="5608831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19203" y="4153249"/>
            <a:ext cx="5668043" cy="6001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Risk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number of  DNS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migrations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 as part for the DDI project, which are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 complex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clear whether any dependencies exist. Any failure or unsuccessful migration could lead to service disruption across QMUL.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11587"/>
              </p:ext>
            </p:extLst>
          </p:nvPr>
        </p:nvGraphicFramePr>
        <p:xfrm>
          <a:off x="598314" y="731878"/>
          <a:ext cx="8081150" cy="421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1969898968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2342646102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4002889735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1897749223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2326658478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1942963870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451617116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3683463027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1222563807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383400661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1880425574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564622189"/>
                    </a:ext>
                  </a:extLst>
                </a:gridCol>
                <a:gridCol w="334004">
                  <a:extLst>
                    <a:ext uri="{9D8B030D-6E8A-4147-A177-3AD203B41FA5}">
                      <a16:colId xmlns:a16="http://schemas.microsoft.com/office/drawing/2014/main" xmlns="" val="839318875"/>
                    </a:ext>
                  </a:extLst>
                </a:gridCol>
                <a:gridCol w="53815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KPI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June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Jul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Aug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Sep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GB" sz="1200" u="none" strike="noStrike" kern="1200" dirty="0" smtClean="0">
                          <a:effectLst/>
                        </a:rPr>
                        <a:t>Oct 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GB" sz="1200" u="none" strike="noStrike" kern="1200" dirty="0" smtClean="0">
                          <a:effectLst/>
                        </a:rPr>
                        <a:t>Nov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Dec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Jan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Move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% </a:t>
                      </a:r>
                      <a:r>
                        <a:rPr lang="en-GB" sz="1200" u="none" strike="noStrike" dirty="0">
                          <a:effectLst/>
                        </a:rPr>
                        <a:t>Satisfied Customers for Incidents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6C7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% </a:t>
                      </a:r>
                      <a:r>
                        <a:rPr lang="en-GB" sz="1200" u="none" strike="noStrike" dirty="0">
                          <a:effectLst/>
                        </a:rPr>
                        <a:t>Satisfied Customers for Requests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</a:t>
                      </a:r>
                      <a:r>
                        <a:rPr lang="en-GB" sz="1200" u="none" strike="noStrike" dirty="0">
                          <a:effectLst/>
                        </a:rPr>
                        <a:t>Incidents Closed By All ITS </a:t>
                      </a:r>
                      <a:r>
                        <a:rPr lang="en-GB" sz="1200" u="none" strike="noStrike" dirty="0" smtClean="0">
                          <a:effectLst/>
                        </a:rPr>
                        <a:t>Depts. Within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</a:t>
                      </a:r>
                      <a:r>
                        <a:rPr lang="en-GB" sz="1200" u="none" strike="noStrike" dirty="0">
                          <a:effectLst/>
                        </a:rPr>
                        <a:t>Requests Closed By All ITS </a:t>
                      </a:r>
                      <a:r>
                        <a:rPr lang="en-GB" sz="1200" u="none" strike="noStrike" dirty="0" smtClean="0">
                          <a:effectLst/>
                        </a:rPr>
                        <a:t>Depts. </a:t>
                      </a:r>
                      <a:r>
                        <a:rPr lang="en-GB" sz="1200" u="none" strike="noStrike" dirty="0">
                          <a:effectLst/>
                        </a:rPr>
                        <a:t>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6C7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</a:t>
                      </a:r>
                      <a:r>
                        <a:rPr lang="en-GB" sz="1200" u="none" strike="noStrike" dirty="0">
                          <a:effectLst/>
                        </a:rPr>
                        <a:t>Incidents Closed By Site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</a:t>
                      </a:r>
                      <a:r>
                        <a:rPr lang="en-GB" sz="1200" u="none" strike="noStrike" dirty="0">
                          <a:effectLst/>
                        </a:rPr>
                        <a:t>Requests Closed By Site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86C7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Service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Desk</a:t>
                      </a:r>
                      <a:r>
                        <a:rPr lang="en-GB" sz="1200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Incidents Closed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Service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Desk</a:t>
                      </a:r>
                      <a:r>
                        <a:rPr lang="en-GB" sz="1200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Requests Closed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Service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Desk</a:t>
                      </a:r>
                      <a:r>
                        <a:rPr lang="en-GB" sz="1200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Telephone Response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Incidents Closed </a:t>
                      </a:r>
                      <a:r>
                        <a:rPr lang="en-GB" sz="1200" u="none" strike="noStrike" dirty="0">
                          <a:effectLst/>
                        </a:rPr>
                        <a:t>By Campus Teams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All </a:t>
                      </a:r>
                      <a:r>
                        <a:rPr lang="en-GB" sz="1200" u="none" strike="noStrike" dirty="0">
                          <a:effectLst/>
                        </a:rPr>
                        <a:t>Requests Closed By Campus Teams Within </a:t>
                      </a:r>
                      <a:r>
                        <a:rPr lang="en-GB" sz="1200" u="none" strike="noStrike" dirty="0" smtClean="0">
                          <a:effectLst/>
                        </a:rPr>
                        <a:t>SLT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874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  Change </a:t>
                      </a:r>
                      <a:r>
                        <a:rPr lang="en-GB" sz="1200" u="none" strike="noStrike" dirty="0">
                          <a:effectLst/>
                        </a:rPr>
                        <a:t>Management Implementation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043" rtl="0" eaLnBrk="1" fontAlgn="b" latinLnBrk="0" hangingPunct="1"/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658" y="159956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KPI Trend View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143702" y="5470509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0800000">
            <a:off x="7143708" y="5152581"/>
            <a:ext cx="228600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153428" y="5798284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382329" y="4923583"/>
            <a:ext cx="2310687" cy="102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</a:t>
            </a:r>
          </a:p>
          <a:p>
            <a:endParaRPr lang="en-GB" sz="400" b="1" dirty="0"/>
          </a:p>
          <a:p>
            <a:r>
              <a:rPr lang="en-GB" sz="851" dirty="0"/>
              <a:t>Improvement over last month</a:t>
            </a:r>
          </a:p>
          <a:p>
            <a:endParaRPr lang="en-GB" sz="851" dirty="0"/>
          </a:p>
          <a:p>
            <a:r>
              <a:rPr lang="en-GB" sz="851" dirty="0"/>
              <a:t>Deterioration from last month</a:t>
            </a:r>
          </a:p>
          <a:p>
            <a:endParaRPr lang="en-GB" sz="851" dirty="0"/>
          </a:p>
          <a:p>
            <a:r>
              <a:rPr lang="en-GB" sz="851" dirty="0"/>
              <a:t>No change from last month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8319415" y="2392896"/>
            <a:ext cx="206987" cy="234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364733" y="5049954"/>
          <a:ext cx="2278379" cy="80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Worksheet" r:id="rId4" imgW="2295505" imgH="809830" progId="Excel.Sheet.12">
                  <p:embed/>
                </p:oleObj>
              </mc:Choice>
              <mc:Fallback>
                <p:oleObj name="Worksheet" r:id="rId4" imgW="2295505" imgH="809830" progId="Excel.Sheet.12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733" y="5049954"/>
                        <a:ext cx="2278379" cy="80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41" name="Rectangle 40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47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2795588" y="5049838"/>
          <a:ext cx="34655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Worksheet" r:id="rId8" imgW="3228997" imgH="809625" progId="Excel.Sheet.12">
                  <p:embed/>
                </p:oleObj>
              </mc:Choice>
              <mc:Fallback>
                <p:oleObj name="Worksheet" r:id="rId8" imgW="3228997" imgH="809625" progId="Excel.Sheet.12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95588" y="5049838"/>
                        <a:ext cx="3465512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Down Arrow 34"/>
          <p:cNvSpPr/>
          <p:nvPr/>
        </p:nvSpPr>
        <p:spPr>
          <a:xfrm rot="10800000">
            <a:off x="8315030" y="3358435"/>
            <a:ext cx="206987" cy="2344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308733" y="1531706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 rot="10800000">
            <a:off x="8296587" y="1101302"/>
            <a:ext cx="206987" cy="2344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wn Arrow 55"/>
          <p:cNvSpPr/>
          <p:nvPr/>
        </p:nvSpPr>
        <p:spPr>
          <a:xfrm rot="10800000">
            <a:off x="8313189" y="1741790"/>
            <a:ext cx="206987" cy="2344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8309785" y="4001862"/>
            <a:ext cx="228600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293463" y="3798736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8323754" y="3146984"/>
            <a:ext cx="202648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0800000">
            <a:off x="8315030" y="4332623"/>
            <a:ext cx="206987" cy="2344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 rot="10800000">
            <a:off x="8304704" y="4644384"/>
            <a:ext cx="206987" cy="2344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8319415" y="2712947"/>
            <a:ext cx="206987" cy="234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Down Arrow 56"/>
          <p:cNvSpPr/>
          <p:nvPr/>
        </p:nvSpPr>
        <p:spPr>
          <a:xfrm>
            <a:off x="8319415" y="2079755"/>
            <a:ext cx="206987" cy="2344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15" name="Rectangle 1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23" name="Title 16"/>
          <p:cNvSpPr txBox="1">
            <a:spLocks/>
          </p:cNvSpPr>
          <p:nvPr/>
        </p:nvSpPr>
        <p:spPr bwMode="auto">
          <a:xfrm>
            <a:off x="539552" y="1340768"/>
            <a:ext cx="7772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>Questions about this </a:t>
            </a:r>
            <a:r>
              <a:rPr lang="en-GB" b="1" dirty="0" smtClean="0">
                <a:solidFill>
                  <a:prstClr val="black"/>
                </a:solidFill>
                <a:latin typeface="Calibri Light" panose="020F0302020204030204"/>
              </a:rPr>
              <a:t>report, </a:t>
            </a:r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>or </a:t>
            </a:r>
            <a:r>
              <a:rPr lang="en-GB" b="1" dirty="0" smtClean="0">
                <a:solidFill>
                  <a:prstClr val="black"/>
                </a:solidFill>
                <a:latin typeface="Calibri Light" panose="020F0302020204030204"/>
              </a:rPr>
              <a:t>would you like </a:t>
            </a:r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>to know more?</a:t>
            </a:r>
            <a:br>
              <a:rPr lang="en-GB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GB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  <a:t>Contact:  Amit Patel</a:t>
            </a:r>
            <a:b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  <a:t>Head of Service Management – IT Services</a:t>
            </a:r>
            <a:b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  <a:t>Email </a:t>
            </a:r>
            <a:r>
              <a:rPr lang="en-GB" sz="1800" b="1" dirty="0">
                <a:solidFill>
                  <a:prstClr val="black"/>
                </a:solidFill>
                <a:latin typeface="Calibri Light" panose="020F0302020204030204"/>
                <a:hlinkClick r:id="rId5"/>
              </a:rPr>
              <a:t>Amit.Patel@qmul.ac.uk</a:t>
            </a:r>
            <a:endParaRPr lang="en-GB" sz="1800" b="1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GB" sz="1800" b="1" dirty="0">
                <a:solidFill>
                  <a:prstClr val="black"/>
                </a:solidFill>
                <a:latin typeface="Calibri Light" panose="020F0302020204030204"/>
              </a:rPr>
              <a:t>Tel: 020 7882 8976</a:t>
            </a:r>
            <a:r>
              <a:rPr lang="en-GB" sz="2000" b="1" dirty="0">
                <a:solidFill>
                  <a:srgbClr val="16165D"/>
                </a:solidFill>
                <a:latin typeface="Calibri Light" panose="020F0302020204030204"/>
              </a:rPr>
              <a:t/>
            </a:r>
            <a:br>
              <a:rPr lang="en-GB" sz="2000" b="1" dirty="0">
                <a:solidFill>
                  <a:srgbClr val="16165D"/>
                </a:solidFill>
                <a:latin typeface="Calibri Light" panose="020F0302020204030204"/>
              </a:rPr>
            </a:br>
            <a:endParaRPr lang="en-GB" sz="2000" b="1" dirty="0">
              <a:solidFill>
                <a:srgbClr val="16165D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0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4" y="2197457"/>
            <a:ext cx="1388656" cy="135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88" y="2206816"/>
            <a:ext cx="1388656" cy="13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57" y="959487"/>
            <a:ext cx="1382979" cy="13444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888" y="963466"/>
            <a:ext cx="1388730" cy="1350071"/>
          </a:xfrm>
          <a:prstGeom prst="rect">
            <a:avLst/>
          </a:prstGeom>
        </p:spPr>
      </p:pic>
      <p:pic>
        <p:nvPicPr>
          <p:cNvPr id="211" name="Picture 210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70" y="4111381"/>
            <a:ext cx="1762916" cy="1738412"/>
          </a:xfrm>
          <a:prstGeom prst="rect">
            <a:avLst/>
          </a:prstGeom>
          <a:ln>
            <a:noFill/>
          </a:ln>
        </p:spPr>
      </p:pic>
      <p:pic>
        <p:nvPicPr>
          <p:cNvPr id="194" name="Picture 193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98" y="4109394"/>
            <a:ext cx="1762916" cy="1738412"/>
          </a:xfrm>
          <a:prstGeom prst="rect">
            <a:avLst/>
          </a:prstGeom>
          <a:ln>
            <a:noFill/>
          </a:ln>
        </p:spPr>
      </p:pic>
      <p:sp>
        <p:nvSpPr>
          <p:cNvPr id="195" name="Rectangle 194"/>
          <p:cNvSpPr/>
          <p:nvPr/>
        </p:nvSpPr>
        <p:spPr>
          <a:xfrm>
            <a:off x="6595705" y="663974"/>
            <a:ext cx="2281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 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CYTD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Calendar Year to Date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Datacentre 1 and/or 2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DTL: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 Team Lead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Incident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1 Incident (High)</a:t>
            </a:r>
          </a:p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SLT: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Level Target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883143" y="160362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Executive Summary –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Jun 2018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4559725" y="759027"/>
            <a:ext cx="2030604" cy="276267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TextBox 199"/>
          <p:cNvSpPr txBox="1"/>
          <p:nvPr/>
        </p:nvSpPr>
        <p:spPr>
          <a:xfrm>
            <a:off x="4631184" y="761983"/>
            <a:ext cx="17607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Customer Satisfaction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661301" y="2155366"/>
            <a:ext cx="2308476" cy="138054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TextBox 202"/>
          <p:cNvSpPr txBox="1"/>
          <p:nvPr/>
        </p:nvSpPr>
        <p:spPr>
          <a:xfrm>
            <a:off x="6661301" y="2149376"/>
            <a:ext cx="235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Major </a:t>
            </a:r>
            <a:r>
              <a:rPr lang="en-GB" sz="1800" b="1" dirty="0" smtClean="0"/>
              <a:t>Incident</a:t>
            </a:r>
            <a:endParaRPr lang="en-GB" sz="18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854372" y="3560393"/>
            <a:ext cx="110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Volumes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257481" y="3608422"/>
            <a:ext cx="215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Tickets volumes have decreased within June (as expected) during the examination period and staff using up annual leave. 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 are working on enabling the Service Desk to resolve more tickets first time.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 smtClean="0"/>
              <a:t>Customer Satisfaction has hit 98% (well above the 95% target) with a response rate of 20% of total tickets. </a:t>
            </a:r>
            <a:endParaRPr lang="en-GB" sz="1100" dirty="0"/>
          </a:p>
        </p:txBody>
      </p:sp>
      <p:sp>
        <p:nvSpPr>
          <p:cNvPr id="212" name="Rounded Rectangle 211"/>
          <p:cNvSpPr/>
          <p:nvPr/>
        </p:nvSpPr>
        <p:spPr>
          <a:xfrm>
            <a:off x="5720626" y="3570657"/>
            <a:ext cx="4337185" cy="220940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13" name="Rectangle 212"/>
          <p:cNvSpPr/>
          <p:nvPr/>
        </p:nvSpPr>
        <p:spPr>
          <a:xfrm>
            <a:off x="7573280" y="3998169"/>
            <a:ext cx="1348828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46" indent="-171446">
              <a:buFont typeface="Wingdings" panose="05000000000000000000" pitchFamily="2" charset="2"/>
              <a:buChar char="§"/>
            </a:pP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077639" y="5196661"/>
            <a:ext cx="7641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99.4%</a:t>
            </a:r>
            <a:endParaRPr lang="en-GB" sz="10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6700687" y="5181708"/>
            <a:ext cx="5964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99.8%</a:t>
            </a:r>
            <a:endParaRPr lang="en-GB" sz="10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6791679" y="5031338"/>
            <a:ext cx="582335" cy="2462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B050"/>
                </a:solidFill>
              </a:rPr>
              <a:t>0.3%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720785" y="3901491"/>
            <a:ext cx="4363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007050" y="3922204"/>
            <a:ext cx="5741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CYTD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4489317" y="3612051"/>
            <a:ext cx="4480460" cy="22094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5101007" y="3562807"/>
            <a:ext cx="43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Critical Systems Availability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528590" y="3948527"/>
            <a:ext cx="1438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dirty="0" smtClean="0"/>
              <a:t>Critical systems availability continues to increase due to the focus on resolving high priority incidents and the recent closure of numerous Risks. 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1730711" y="3013473"/>
            <a:ext cx="6969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P2 Inc.</a:t>
            </a:r>
          </a:p>
          <a:p>
            <a:pPr algn="ctr"/>
            <a:r>
              <a:rPr lang="en-GB" sz="1000" b="1" dirty="0" smtClean="0"/>
              <a:t>72%</a:t>
            </a:r>
            <a:endParaRPr lang="en-GB" sz="1000" b="1" dirty="0"/>
          </a:p>
        </p:txBody>
      </p:sp>
      <p:sp>
        <p:nvSpPr>
          <p:cNvPr id="224" name="Rounded Rectangle 223"/>
          <p:cNvSpPr/>
          <p:nvPr/>
        </p:nvSpPr>
        <p:spPr>
          <a:xfrm>
            <a:off x="268126" y="771092"/>
            <a:ext cx="4230327" cy="27627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/>
          </a:p>
        </p:txBody>
      </p:sp>
      <p:sp>
        <p:nvSpPr>
          <p:cNvPr id="225" name="TextBox 224"/>
          <p:cNvSpPr txBox="1"/>
          <p:nvPr/>
        </p:nvSpPr>
        <p:spPr>
          <a:xfrm>
            <a:off x="1148625" y="722269"/>
            <a:ext cx="53091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/>
              <a:t>KPI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2874630" y="796865"/>
            <a:ext cx="1462047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46" indent="-171446">
              <a:buFont typeface="Wingdings" panose="05000000000000000000" pitchFamily="2" charset="2"/>
              <a:buChar char="§"/>
            </a:pP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08532" y="1778006"/>
            <a:ext cx="6910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Incidents</a:t>
            </a:r>
          </a:p>
          <a:p>
            <a:pPr algn="ctr"/>
            <a:r>
              <a:rPr lang="en-GB" sz="1000" b="1" dirty="0" smtClean="0">
                <a:solidFill>
                  <a:schemeClr val="bg2">
                    <a:lumMod val="25000"/>
                  </a:schemeClr>
                </a:solidFill>
              </a:rPr>
              <a:t>82%</a:t>
            </a:r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738141" y="1772492"/>
            <a:ext cx="7016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Requests</a:t>
            </a:r>
          </a:p>
          <a:p>
            <a:pPr algn="ctr"/>
            <a:r>
              <a:rPr lang="en-GB" sz="1000" b="1" dirty="0" smtClean="0">
                <a:solidFill>
                  <a:schemeClr val="bg2">
                    <a:lumMod val="25000"/>
                  </a:schemeClr>
                </a:solidFill>
              </a:rPr>
              <a:t>88%</a:t>
            </a:r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34062" y="3003165"/>
            <a:ext cx="623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P1 Inc.</a:t>
            </a:r>
          </a:p>
          <a:p>
            <a:pPr algn="ctr"/>
            <a:r>
              <a:rPr lang="en-GB" sz="1000" b="1" dirty="0" smtClean="0"/>
              <a:t>78%</a:t>
            </a:r>
            <a:endParaRPr lang="en-GB" sz="10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636471" y="1341540"/>
            <a:ext cx="52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(939)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818292" y="1341539"/>
            <a:ext cx="52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(3791)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41049" y="2552793"/>
            <a:ext cx="42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(11)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878394" y="2577782"/>
            <a:ext cx="52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(60)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201167" y="777891"/>
            <a:ext cx="4297286" cy="276276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/>
          </a:p>
        </p:txBody>
      </p:sp>
      <p:sp>
        <p:nvSpPr>
          <p:cNvPr id="235" name="Rectangle 234"/>
          <p:cNvSpPr/>
          <p:nvPr/>
        </p:nvSpPr>
        <p:spPr>
          <a:xfrm>
            <a:off x="6767553" y="2084876"/>
            <a:ext cx="407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24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545182" y="2313062"/>
            <a:ext cx="24396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GB" sz="900" dirty="0"/>
          </a:p>
          <a:p>
            <a:pPr marL="228600" indent="-228600">
              <a:buFont typeface="+mj-lt"/>
              <a:buAutoNum type="arabicPeriod"/>
            </a:pPr>
            <a:endParaRPr lang="en-GB" sz="9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158041" y="5028378"/>
            <a:ext cx="764120" cy="2462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B050"/>
                </a:solidFill>
              </a:rPr>
              <a:t>0.1%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238" name="Isosceles Triangle 237"/>
          <p:cNvSpPr/>
          <p:nvPr/>
        </p:nvSpPr>
        <p:spPr>
          <a:xfrm>
            <a:off x="6760700" y="5092444"/>
            <a:ext cx="87584" cy="93695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TextBox 239"/>
          <p:cNvSpPr txBox="1"/>
          <p:nvPr/>
        </p:nvSpPr>
        <p:spPr>
          <a:xfrm>
            <a:off x="2578250" y="688039"/>
            <a:ext cx="187884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KPIs (whilst breaching)     are 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trending 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upwards 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focus on ticket 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management,</a:t>
            </a:r>
            <a:endParaRPr lang="en-GB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/>
              <a:t>G21 Nodal Room work complete </a:t>
            </a:r>
            <a:r>
              <a:rPr lang="en-GB" sz="1100" dirty="0" smtClean="0"/>
              <a:t>- Network </a:t>
            </a:r>
            <a:r>
              <a:rPr lang="en-GB" sz="1100" dirty="0"/>
              <a:t>resilience now in </a:t>
            </a:r>
            <a:r>
              <a:rPr lang="en-GB" sz="1100" dirty="0" smtClean="0"/>
              <a:t>place,</a:t>
            </a:r>
            <a:endParaRPr lang="en-GB" sz="1100" dirty="0" smtClean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 smtClean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 smtClean="0"/>
              <a:t>Significant progress on Two Factor Authentication </a:t>
            </a:r>
            <a:r>
              <a:rPr lang="en-GB" sz="1100" dirty="0" smtClean="0"/>
              <a:t> </a:t>
            </a:r>
            <a:r>
              <a:rPr lang="en-GB" sz="1100" dirty="0" smtClean="0"/>
              <a:t>implementation.</a:t>
            </a: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 smtClean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 smtClean="0"/>
              <a:t>No failed changes within </a:t>
            </a:r>
            <a:r>
              <a:rPr lang="en-GB" sz="1100" dirty="0" smtClean="0"/>
              <a:t>June,</a:t>
            </a:r>
            <a:endParaRPr lang="en-GB" sz="1100" dirty="0" smtClean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- Increased risk during the DNS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migrations,</a:t>
            </a:r>
            <a:endParaRPr lang="en-GB" sz="1100" dirty="0"/>
          </a:p>
        </p:txBody>
      </p:sp>
      <p:sp>
        <p:nvSpPr>
          <p:cNvPr id="247" name="Rounded Rectangle 246"/>
          <p:cNvSpPr/>
          <p:nvPr/>
        </p:nvSpPr>
        <p:spPr>
          <a:xfrm>
            <a:off x="201168" y="3601267"/>
            <a:ext cx="4222584" cy="222019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6651600" y="2578235"/>
            <a:ext cx="2318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dirty="0" smtClean="0">
                <a:solidFill>
                  <a:schemeClr val="dk1"/>
                </a:solidFill>
              </a:rPr>
              <a:t>There were no Major Incidents within June.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11" name="Rectangle 10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258" name="TextBox 257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253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76" name="Isosceles Triangle 75"/>
          <p:cNvSpPr/>
          <p:nvPr/>
        </p:nvSpPr>
        <p:spPr>
          <a:xfrm>
            <a:off x="5115420" y="5095633"/>
            <a:ext cx="87584" cy="93695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1" name="Chart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25391"/>
              </p:ext>
            </p:extLst>
          </p:nvPr>
        </p:nvGraphicFramePr>
        <p:xfrm>
          <a:off x="4325054" y="1164455"/>
          <a:ext cx="2530885" cy="247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372517" y="1949888"/>
            <a:ext cx="52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(898)</a:t>
            </a:r>
            <a:endParaRPr lang="en-GB" sz="1000" dirty="0"/>
          </a:p>
        </p:txBody>
      </p:sp>
      <p:sp>
        <p:nvSpPr>
          <p:cNvPr id="75" name="TextBox 19"/>
          <p:cNvSpPr txBox="1"/>
          <p:nvPr/>
        </p:nvSpPr>
        <p:spPr>
          <a:xfrm>
            <a:off x="5135218" y="2102375"/>
            <a:ext cx="1040947" cy="62456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6E88E-E041-422B-84E1-4AA60110B471}" type="TxLink">
              <a:rPr lang="en-US" sz="3600" b="0" i="0" u="none" strike="noStrike">
                <a:solidFill>
                  <a:srgbClr val="00B050"/>
                </a:solidFill>
                <a:latin typeface="Impact" panose="020B0806030902050204" pitchFamily="34" charset="0"/>
                <a:cs typeface="Calibri"/>
              </a:rPr>
              <a:pPr/>
              <a:t>98%</a:t>
            </a:fld>
            <a:endParaRPr lang="en-GB" sz="36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5542180" y="2675498"/>
            <a:ext cx="87584" cy="9369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Isosceles Triangle 63"/>
          <p:cNvSpPr/>
          <p:nvPr/>
        </p:nvSpPr>
        <p:spPr>
          <a:xfrm>
            <a:off x="2019221" y="1729010"/>
            <a:ext cx="87584" cy="9369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Isosceles Triangle 65"/>
          <p:cNvSpPr/>
          <p:nvPr/>
        </p:nvSpPr>
        <p:spPr>
          <a:xfrm>
            <a:off x="788720" y="1725644"/>
            <a:ext cx="87584" cy="936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Isosceles Triangle 67"/>
          <p:cNvSpPr/>
          <p:nvPr/>
        </p:nvSpPr>
        <p:spPr>
          <a:xfrm>
            <a:off x="791608" y="2957536"/>
            <a:ext cx="87584" cy="936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6" name="Chart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349064"/>
              </p:ext>
            </p:extLst>
          </p:nvPr>
        </p:nvGraphicFramePr>
        <p:xfrm>
          <a:off x="47152" y="3898359"/>
          <a:ext cx="2725102" cy="188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7" name="Isosceles Triangle 66"/>
          <p:cNvSpPr/>
          <p:nvPr/>
        </p:nvSpPr>
        <p:spPr>
          <a:xfrm>
            <a:off x="2019221" y="2966625"/>
            <a:ext cx="87584" cy="936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878002" y="3445565"/>
            <a:ext cx="1943652" cy="1014467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>
                <a:solidFill>
                  <a:srgbClr val="00B050"/>
                </a:solidFill>
              </a:rPr>
              <a:t>What a fantastic service: knowledgeable, dispassionate, empathetic and quick.</a:t>
            </a:r>
            <a:endParaRPr lang="en-GB" sz="800" i="1" dirty="0">
              <a:solidFill>
                <a:srgbClr val="00B050"/>
              </a:solidFill>
            </a:endParaRPr>
          </a:p>
        </p:txBody>
      </p:sp>
      <p:sp>
        <p:nvSpPr>
          <p:cNvPr id="35" name="Cloud 34"/>
          <p:cNvSpPr/>
          <p:nvPr/>
        </p:nvSpPr>
        <p:spPr>
          <a:xfrm>
            <a:off x="238857" y="3447040"/>
            <a:ext cx="1974515" cy="1176964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>
                <a:solidFill>
                  <a:srgbClr val="FF0000"/>
                </a:solidFill>
              </a:rPr>
              <a:t>Thank you for sorting this out – but it took 5 days since first reported to have this resolved.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5" name="Rectangle 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26109"/>
              </p:ext>
            </p:extLst>
          </p:nvPr>
        </p:nvGraphicFramePr>
        <p:xfrm>
          <a:off x="3681677" y="2740269"/>
          <a:ext cx="4368176" cy="36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8149" y="144804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Customer Satisfaction – </a:t>
            </a:r>
            <a:r>
              <a:rPr lang="en-GB" sz="2400" dirty="0" smtClean="0">
                <a:latin typeface="Calibri" panose="020F0502020204030204" pitchFamily="34" charset="0"/>
              </a:rPr>
              <a:t>Jun 2018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342" y="3164487"/>
            <a:ext cx="3613175" cy="26838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0099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91841" y="724863"/>
            <a:ext cx="5623558" cy="236628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/>
          </a:p>
        </p:txBody>
      </p:sp>
      <p:sp>
        <p:nvSpPr>
          <p:cNvPr id="21" name="Rounded Rectangle 20"/>
          <p:cNvSpPr/>
          <p:nvPr/>
        </p:nvSpPr>
        <p:spPr>
          <a:xfrm>
            <a:off x="239341" y="728035"/>
            <a:ext cx="2961060" cy="236310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>
              <a:solidFill>
                <a:schemeClr val="tx1"/>
              </a:solidFill>
            </a:endParaRPr>
          </a:p>
          <a:p>
            <a:pPr algn="ctr"/>
            <a:endParaRPr lang="en-GB" sz="1051" dirty="0">
              <a:solidFill>
                <a:schemeClr val="tx1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5818125" y="2376885"/>
            <a:ext cx="57099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97%</a:t>
            </a:r>
            <a:endParaRPr lang="en-GB" sz="1400" b="1" dirty="0">
              <a:solidFill>
                <a:srgbClr val="00B050"/>
              </a:solidFill>
            </a:endParaRPr>
          </a:p>
          <a:p>
            <a:pPr algn="ctr"/>
            <a:r>
              <a:rPr lang="en-GB" sz="1400" b="1" dirty="0" smtClean="0"/>
              <a:t>(196)</a:t>
            </a:r>
            <a:endParaRPr lang="en-GB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3988080" y="2355274"/>
            <a:ext cx="571775" cy="445705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98%</a:t>
            </a:r>
            <a:endParaRPr lang="en-GB" sz="1400" b="1" dirty="0">
              <a:solidFill>
                <a:srgbClr val="00B050"/>
              </a:solidFill>
            </a:endParaRPr>
          </a:p>
          <a:p>
            <a:pPr algn="ctr"/>
            <a:r>
              <a:rPr lang="en-GB" sz="1400" b="1" dirty="0" smtClean="0"/>
              <a:t>(702)</a:t>
            </a:r>
            <a:endParaRPr lang="en-GB" sz="1400" b="1" dirty="0"/>
          </a:p>
        </p:txBody>
      </p:sp>
      <p:sp>
        <p:nvSpPr>
          <p:cNvPr id="24" name="TextBox 6"/>
          <p:cNvSpPr txBox="1"/>
          <p:nvPr/>
        </p:nvSpPr>
        <p:spPr>
          <a:xfrm>
            <a:off x="7484953" y="2388679"/>
            <a:ext cx="7620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>
                <a:solidFill>
                  <a:srgbClr val="00B050"/>
                </a:solidFill>
              </a:rPr>
              <a:t>9</a:t>
            </a:r>
            <a:r>
              <a:rPr lang="en-GB" sz="1400" b="1" dirty="0">
                <a:solidFill>
                  <a:srgbClr val="00B050"/>
                </a:solidFill>
              </a:rPr>
              <a:t>8</a:t>
            </a:r>
            <a:r>
              <a:rPr lang="en-GB" sz="1400" b="1" dirty="0" smtClean="0">
                <a:solidFill>
                  <a:srgbClr val="00B050"/>
                </a:solidFill>
              </a:rPr>
              <a:t>%</a:t>
            </a:r>
            <a:endParaRPr lang="en-GB" sz="1400" b="1" dirty="0">
              <a:solidFill>
                <a:srgbClr val="00B050"/>
              </a:solidFill>
            </a:endParaRPr>
          </a:p>
          <a:p>
            <a:pPr algn="ctr"/>
            <a:r>
              <a:rPr lang="en-GB" sz="1400" b="1" dirty="0" smtClean="0"/>
              <a:t>(898)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5382" y="724863"/>
            <a:ext cx="2915019" cy="22621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Feedback</a:t>
            </a:r>
          </a:p>
          <a:p>
            <a:pPr algn="ctr"/>
            <a:endParaRPr lang="en-GB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000" dirty="0"/>
              <a:t>This month we </a:t>
            </a:r>
            <a:r>
              <a:rPr lang="en-GB" sz="1000" dirty="0" smtClean="0"/>
              <a:t>received 898 </a:t>
            </a:r>
            <a:r>
              <a:rPr lang="en-GB" sz="1000" dirty="0"/>
              <a:t>responses providing feedback to incidents and requests logged through the Service </a:t>
            </a:r>
            <a:r>
              <a:rPr lang="en-GB" sz="1000" dirty="0" smtClean="0"/>
              <a:t>Desk</a:t>
            </a:r>
            <a:r>
              <a:rPr lang="en-GB" sz="1000" dirty="0"/>
              <a:t> </a:t>
            </a:r>
            <a:r>
              <a:rPr lang="en-GB" sz="1000" dirty="0" smtClean="0"/>
              <a:t>- equating to an overall response rate of </a:t>
            </a:r>
            <a:r>
              <a:rPr lang="en-GB" sz="1000" dirty="0" smtClean="0">
                <a:solidFill>
                  <a:srgbClr val="00B050"/>
                </a:solidFill>
              </a:rPr>
              <a:t>20</a:t>
            </a:r>
            <a:r>
              <a:rPr lang="en-GB" sz="1000" b="1" dirty="0" smtClean="0">
                <a:solidFill>
                  <a:srgbClr val="00B050"/>
                </a:solidFill>
              </a:rPr>
              <a:t>% </a:t>
            </a:r>
            <a:r>
              <a:rPr lang="en-GB" sz="1000" dirty="0" smtClean="0"/>
              <a:t>(which is the usual average of 20%</a:t>
            </a:r>
            <a:r>
              <a:rPr lang="en-GB" sz="1000" b="1" u="sng" dirty="0" smtClean="0">
                <a:solidFill>
                  <a:srgbClr val="00B050"/>
                </a:solidFill>
              </a:rPr>
              <a:t> </a:t>
            </a:r>
            <a:r>
              <a:rPr lang="en-GB" sz="1000" dirty="0" smtClean="0"/>
              <a:t>received).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 smtClean="0"/>
              <a:t>You </a:t>
            </a:r>
            <a:r>
              <a:rPr lang="en-GB" sz="1000" dirty="0"/>
              <a:t>can email your feedback by selecting one of the following links on your resolution email;</a:t>
            </a:r>
          </a:p>
          <a:p>
            <a:endParaRPr lang="en-GB" sz="400" dirty="0"/>
          </a:p>
          <a:p>
            <a:pPr algn="ctr"/>
            <a:r>
              <a:rPr lang="en-GB" sz="1000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Delighted</a:t>
            </a:r>
            <a:r>
              <a:rPr lang="en-GB" sz="1000" dirty="0">
                <a:solidFill>
                  <a:srgbClr val="008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Un-Happy</a:t>
            </a:r>
            <a:r>
              <a:rPr lang="en-GB" sz="1000" dirty="0">
                <a:solidFill>
                  <a:srgbClr val="FF8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Disgruntled</a:t>
            </a:r>
          </a:p>
          <a:p>
            <a:endParaRPr lang="en-GB" sz="400" dirty="0"/>
          </a:p>
          <a:p>
            <a:r>
              <a:rPr lang="en-GB" sz="1000" dirty="0"/>
              <a:t>We value all feedback as ultimately it helps us to continually improve the service(s) we provide.</a:t>
            </a:r>
          </a:p>
        </p:txBody>
      </p:sp>
      <p:sp>
        <p:nvSpPr>
          <p:cNvPr id="26" name="Cloud 25"/>
          <p:cNvSpPr/>
          <p:nvPr/>
        </p:nvSpPr>
        <p:spPr>
          <a:xfrm>
            <a:off x="252672" y="4342203"/>
            <a:ext cx="2069342" cy="899859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>
                <a:solidFill>
                  <a:srgbClr val="00B050"/>
                </a:solidFill>
              </a:rPr>
              <a:t>Thank you for your help and patience once again. </a:t>
            </a:r>
            <a:endParaRPr lang="en-GB" sz="800" i="1" dirty="0">
              <a:solidFill>
                <a:srgbClr val="00B050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85382" y="5041123"/>
            <a:ext cx="1955015" cy="778019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>
                <a:solidFill>
                  <a:srgbClr val="FF0000"/>
                </a:solidFill>
              </a:rPr>
              <a:t>Disgruntled not with you, just the instability of my current MacBook! </a:t>
            </a:r>
            <a:endParaRPr lang="en-GB" sz="8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4904" y="3137666"/>
            <a:ext cx="167669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Commentary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Customer Satisfaction </a:t>
            </a:r>
            <a:r>
              <a:rPr lang="en-GB" sz="1000" dirty="0" smtClean="0"/>
              <a:t> is continuing to trend upwards (well </a:t>
            </a:r>
            <a:r>
              <a:rPr lang="en-GB" sz="1000" dirty="0"/>
              <a:t>above the 95% target</a:t>
            </a:r>
            <a:r>
              <a:rPr lang="en-GB" sz="1000" dirty="0" smtClean="0"/>
              <a:t>)</a:t>
            </a: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000" dirty="0" smtClean="0"/>
              <a:t>The Customer Services Management document which we have mentioned over the previous months is in the process of being rolled out to the IT Department to enable a consistent Service to be delivered to all customers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80117" y="3154921"/>
            <a:ext cx="1535282" cy="265737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/>
          </a:p>
        </p:txBody>
      </p:sp>
      <p:sp>
        <p:nvSpPr>
          <p:cNvPr id="31" name="Rectangle 30"/>
          <p:cNvSpPr/>
          <p:nvPr/>
        </p:nvSpPr>
        <p:spPr>
          <a:xfrm>
            <a:off x="882803" y="3139396"/>
            <a:ext cx="217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Feedback this month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6829" y="3154921"/>
            <a:ext cx="3358976" cy="27364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1" dirty="0"/>
          </a:p>
        </p:txBody>
      </p:sp>
      <p:sp>
        <p:nvSpPr>
          <p:cNvPr id="37" name="Cloud 36"/>
          <p:cNvSpPr/>
          <p:nvPr/>
        </p:nvSpPr>
        <p:spPr>
          <a:xfrm>
            <a:off x="1776675" y="4278966"/>
            <a:ext cx="2074914" cy="597262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>
                <a:solidFill>
                  <a:srgbClr val="00B050"/>
                </a:solidFill>
              </a:rPr>
              <a:t>Perfect Service, thank you </a:t>
            </a:r>
          </a:p>
        </p:txBody>
      </p:sp>
      <p:sp>
        <p:nvSpPr>
          <p:cNvPr id="38" name="Cloud 37"/>
          <p:cNvSpPr/>
          <p:nvPr/>
        </p:nvSpPr>
        <p:spPr>
          <a:xfrm>
            <a:off x="1886858" y="4724957"/>
            <a:ext cx="1899728" cy="1094186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i="1" dirty="0">
                <a:solidFill>
                  <a:srgbClr val="FF0000"/>
                </a:solidFill>
              </a:rPr>
              <a:t>The shared drive has not been set up. This is the second time a new user has been set up and shared drive has not been allocated. 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825618"/>
              </p:ext>
            </p:extLst>
          </p:nvPr>
        </p:nvGraphicFramePr>
        <p:xfrm>
          <a:off x="2891156" y="631560"/>
          <a:ext cx="2700000" cy="206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58020"/>
              </p:ext>
            </p:extLst>
          </p:nvPr>
        </p:nvGraphicFramePr>
        <p:xfrm>
          <a:off x="4776502" y="696492"/>
          <a:ext cx="2700000" cy="205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6291"/>
              </p:ext>
            </p:extLst>
          </p:nvPr>
        </p:nvGraphicFramePr>
        <p:xfrm>
          <a:off x="6515953" y="490246"/>
          <a:ext cx="27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300186"/>
              </p:ext>
            </p:extLst>
          </p:nvPr>
        </p:nvGraphicFramePr>
        <p:xfrm>
          <a:off x="3971662" y="3141133"/>
          <a:ext cx="3343242" cy="269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00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4271" y="3467272"/>
            <a:ext cx="2521897" cy="2598165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591" y="3470788"/>
            <a:ext cx="2543841" cy="2601092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228" y="4163002"/>
            <a:ext cx="2538051" cy="18709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02871" y="2434816"/>
            <a:ext cx="1444989" cy="2147306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614272" y="810908"/>
            <a:ext cx="2521897" cy="2705544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5590" y="810908"/>
            <a:ext cx="2543374" cy="2705544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27782"/>
            <a:ext cx="9143999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the month of </a:t>
            </a:r>
            <a:r>
              <a:rPr lang="en-GB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2018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4434" y="353077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4396" y="411264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083" y="836585"/>
            <a:ext cx="2636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Excellence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00" y="4412755"/>
            <a:ext cx="493819" cy="3535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160" y="1360455"/>
            <a:ext cx="151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Grant Bids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334" y="2470946"/>
            <a:ext cx="15142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Grants Awarded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9530" y="3818300"/>
            <a:ext cx="1603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25,321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GB" sz="1200" dirty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and not </a:t>
            </a:r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endParaRPr lang="en-GB" sz="1200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6546" y="1212533"/>
            <a:ext cx="1652011" cy="16843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80979" y="1527253"/>
            <a:ext cx="1751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learning</a:t>
            </a: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(Beijing and Nanchang QMPLUS logins):</a:t>
            </a:r>
          </a:p>
          <a:p>
            <a:pPr algn="ctr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367,647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8112" y="8242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2056" y="2013370"/>
            <a:ext cx="2008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teaching spaces</a:t>
            </a:r>
          </a:p>
          <a:p>
            <a:pPr algn="ct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7465" y="4681504"/>
            <a:ext cx="192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GB" sz="1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95,700</a:t>
            </a:r>
            <a:endParaRPr lang="en-GB" sz="20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mail accounts</a:t>
            </a:r>
            <a:endParaRPr lang="en-GB" sz="12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4832" y="5432286"/>
            <a:ext cx="216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1200" dirty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stored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 terabytes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23875" y="4615450"/>
            <a:ext cx="237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2000" b="1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desktops/laptops</a:t>
            </a: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Deployed </a:t>
            </a:r>
            <a:endParaRPr lang="en-GB" sz="12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886" y="5564941"/>
            <a:ext cx="573075" cy="3840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9543" y="3910633"/>
            <a:ext cx="20438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Wi-Fi: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393 </a:t>
            </a:r>
            <a:r>
              <a:rPr lang="en-GB" sz="20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8,133 </a:t>
            </a:r>
            <a:r>
              <a:rPr lang="en-GB" sz="20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53786" y="3457873"/>
            <a:ext cx="2611665" cy="45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33" y="4929821"/>
            <a:ext cx="24935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Wi-Fi: 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2,743 </a:t>
            </a:r>
            <a:r>
              <a:rPr lang="en-GB" sz="20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150,779 </a:t>
            </a:r>
            <a:r>
              <a:rPr lang="en-GB" sz="20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</a:p>
          <a:p>
            <a:pPr algn="ctr"/>
            <a:endParaRPr lang="en-GB" sz="1600" dirty="0" smtClean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32856" y="765197"/>
            <a:ext cx="2577344" cy="45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59501" y="2899483"/>
            <a:ext cx="1212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Q-review</a:t>
            </a:r>
            <a:endParaRPr lang="en-GB" sz="12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1,825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Playbacks</a:t>
            </a:r>
            <a:r>
              <a:rPr lang="en-GB" sz="10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514" y="1792900"/>
            <a:ext cx="768163" cy="6340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47690" y="1031367"/>
            <a:ext cx="2016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5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Logins to QMPLUS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195,659</a:t>
            </a:r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2759" y="1684411"/>
            <a:ext cx="213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Teaching activities Supported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578" y="2622806"/>
            <a:ext cx="1343665" cy="19815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00179" y="3541249"/>
            <a:ext cx="99168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QMUL 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Services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560725" y="810382"/>
            <a:ext cx="436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54263" y="4085271"/>
            <a:ext cx="12486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47860" y="4080058"/>
            <a:ext cx="1366409" cy="418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4" descr="Image result for microscope ico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22638"/>
          <a:stretch/>
        </p:blipFill>
        <p:spPr bwMode="auto">
          <a:xfrm>
            <a:off x="1664063" y="1242007"/>
            <a:ext cx="739850" cy="11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Image result for distance learni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64" y="2629163"/>
            <a:ext cx="903749" cy="8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play icon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5304" r="25675" b="14731"/>
          <a:stretch/>
        </p:blipFill>
        <p:spPr bwMode="auto">
          <a:xfrm>
            <a:off x="5300200" y="3147546"/>
            <a:ext cx="501869" cy="46673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2720" y="4599449"/>
            <a:ext cx="477605" cy="4776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38" y="1193604"/>
            <a:ext cx="566391" cy="5584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1433" y="4897042"/>
            <a:ext cx="719391" cy="597460"/>
          </a:xfrm>
          <a:prstGeom prst="rect">
            <a:avLst/>
          </a:prstGeom>
        </p:spPr>
      </p:pic>
      <p:pic>
        <p:nvPicPr>
          <p:cNvPr id="54" name="Picture 36" descr="Image result for chemistry set icon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2" y="2525983"/>
            <a:ext cx="738916" cy="7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0627" y="4946203"/>
            <a:ext cx="801054" cy="651523"/>
          </a:xfrm>
          <a:prstGeom prst="rect">
            <a:avLst/>
          </a:prstGeom>
        </p:spPr>
      </p:pic>
      <p:pic>
        <p:nvPicPr>
          <p:cNvPr id="56" name="Picture 2" descr="Image result for green tree clipart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86" y="4102187"/>
            <a:ext cx="838515" cy="13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554263" y="2563423"/>
            <a:ext cx="12129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2,332</a:t>
            </a:r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 played</a:t>
            </a:r>
            <a:endParaRPr lang="en-GB" sz="12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8,743</a:t>
            </a:r>
          </a:p>
          <a:p>
            <a:pPr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within QMplus</a:t>
            </a:r>
            <a:endParaRPr lang="en-GB" sz="12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solidFill>
                <a:srgbClr val="6D9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30077" y="539063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45192" y="946120"/>
            <a:ext cx="1703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 smtClean="0">
                <a:solidFill>
                  <a:srgbClr val="6D9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AV Issues</a:t>
            </a:r>
          </a:p>
          <a:p>
            <a:pPr algn="ctr"/>
            <a:r>
              <a:rPr lang="en-GB" sz="20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GB" sz="20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529" b="35706"/>
          <a:stretch/>
        </p:blipFill>
        <p:spPr>
          <a:xfrm>
            <a:off x="5490908" y="1484175"/>
            <a:ext cx="811723" cy="394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5" name="Rectangle 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2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469591"/>
              </p:ext>
            </p:extLst>
          </p:nvPr>
        </p:nvGraphicFramePr>
        <p:xfrm>
          <a:off x="133350" y="847135"/>
          <a:ext cx="9077325" cy="50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2963" y="201727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ITS Critical Systems Availability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2018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1382" y="5400475"/>
            <a:ext cx="20969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Jun: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99.8%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CYTD: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99.4%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288797" y="1295513"/>
            <a:ext cx="1125169" cy="450806"/>
          </a:xfrm>
          <a:prstGeom prst="wedgeRectCallout">
            <a:avLst>
              <a:gd name="adj1" fmla="val 53795"/>
              <a:gd name="adj2" fmla="val -90207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800" b="1" dirty="0" smtClean="0">
                <a:solidFill>
                  <a:schemeClr val="tx1"/>
                </a:solidFill>
              </a:rPr>
              <a:t>Staff Konica Printing</a:t>
            </a:r>
          </a:p>
          <a:p>
            <a:pPr lvl="0"/>
            <a:r>
              <a:rPr lang="en-GB" sz="800" dirty="0" smtClean="0">
                <a:solidFill>
                  <a:srgbClr val="000000"/>
                </a:solidFill>
              </a:rPr>
              <a:t>Tues 26 Jun – 4h</a:t>
            </a:r>
            <a:endParaRPr lang="en-GB" sz="800" dirty="0">
              <a:solidFill>
                <a:srgbClr val="FF0000"/>
              </a:solidFill>
            </a:endParaRPr>
          </a:p>
          <a:p>
            <a:pPr lvl="0"/>
            <a:r>
              <a:rPr lang="en-GB" sz="800" dirty="0" smtClean="0">
                <a:solidFill>
                  <a:schemeClr val="tx1"/>
                </a:solidFill>
              </a:rPr>
              <a:t>(Ticket </a:t>
            </a:r>
            <a:r>
              <a:rPr lang="en-GB" sz="800" dirty="0">
                <a:solidFill>
                  <a:schemeClr val="tx1"/>
                </a:solidFill>
              </a:rPr>
              <a:t>No. </a:t>
            </a:r>
            <a:r>
              <a:rPr lang="en-GB" sz="800" dirty="0" smtClean="0">
                <a:solidFill>
                  <a:schemeClr val="tx1"/>
                </a:solidFill>
              </a:rPr>
              <a:t>174309</a:t>
            </a:r>
            <a:r>
              <a:rPr lang="en-GB" sz="800" dirty="0" smtClean="0"/>
              <a:t>)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14" name="Rectangle 13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24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19" name="Rectangular Callout 18"/>
          <p:cNvSpPr/>
          <p:nvPr/>
        </p:nvSpPr>
        <p:spPr bwMode="auto">
          <a:xfrm>
            <a:off x="4672012" y="2194867"/>
            <a:ext cx="1015959" cy="462334"/>
          </a:xfrm>
          <a:prstGeom prst="wedgeRectCallout">
            <a:avLst>
              <a:gd name="adj1" fmla="val 10853"/>
              <a:gd name="adj2" fmla="val -263465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800" b="1" dirty="0"/>
              <a:t>EXT 8888 </a:t>
            </a:r>
          </a:p>
          <a:p>
            <a:pPr lvl="0"/>
            <a:r>
              <a:rPr lang="en-GB" sz="800" dirty="0">
                <a:solidFill>
                  <a:schemeClr val="tx1"/>
                </a:solidFill>
              </a:rPr>
              <a:t>Wed 27</a:t>
            </a:r>
            <a:r>
              <a:rPr lang="en-GB" sz="800" dirty="0">
                <a:solidFill>
                  <a:srgbClr val="000000"/>
                </a:solidFill>
              </a:rPr>
              <a:t> Jun – 1h</a:t>
            </a:r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(Ticket No. </a:t>
            </a:r>
            <a:r>
              <a:rPr lang="en-GB" sz="800" dirty="0"/>
              <a:t>174386)</a:t>
            </a:r>
            <a:endParaRPr lang="en-GB" sz="8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800" dirty="0" smtClean="0">
                <a:solidFill>
                  <a:schemeClr val="tx1"/>
                </a:solidFill>
              </a:rPr>
              <a:t> </a:t>
            </a:r>
            <a:endParaRPr lang="en-GB" sz="800" dirty="0">
              <a:solidFill>
                <a:schemeClr val="tx1"/>
              </a:solidFill>
            </a:endParaRP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783155" y="1346421"/>
            <a:ext cx="1176351" cy="473911"/>
          </a:xfrm>
          <a:prstGeom prst="wedgeRectCallout">
            <a:avLst>
              <a:gd name="adj1" fmla="val -52336"/>
              <a:gd name="adj2" fmla="val -118888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800" b="1" dirty="0" smtClean="0"/>
              <a:t>QMplus Hub  </a:t>
            </a:r>
          </a:p>
          <a:p>
            <a:pPr lvl="0"/>
            <a:r>
              <a:rPr lang="en-GB" sz="800" dirty="0" smtClean="0">
                <a:solidFill>
                  <a:schemeClr val="tx1"/>
                </a:solidFill>
              </a:rPr>
              <a:t>wed </a:t>
            </a:r>
            <a:r>
              <a:rPr lang="en-GB" sz="800" dirty="0">
                <a:solidFill>
                  <a:schemeClr val="tx1"/>
                </a:solidFill>
              </a:rPr>
              <a:t>2</a:t>
            </a:r>
            <a:r>
              <a:rPr lang="en-GB" sz="800" dirty="0" smtClean="0">
                <a:solidFill>
                  <a:schemeClr val="tx1"/>
                </a:solidFill>
              </a:rPr>
              <a:t>0</a:t>
            </a:r>
            <a:r>
              <a:rPr lang="en-GB" sz="800" dirty="0" smtClean="0">
                <a:solidFill>
                  <a:srgbClr val="000000"/>
                </a:solidFill>
              </a:rPr>
              <a:t> Jun </a:t>
            </a:r>
            <a:r>
              <a:rPr lang="en-GB" sz="800" dirty="0">
                <a:solidFill>
                  <a:srgbClr val="000000"/>
                </a:solidFill>
              </a:rPr>
              <a:t>– </a:t>
            </a:r>
            <a:r>
              <a:rPr lang="en-GB" sz="800" dirty="0" smtClean="0">
                <a:solidFill>
                  <a:srgbClr val="000000"/>
                </a:solidFill>
              </a:rPr>
              <a:t>40m</a:t>
            </a:r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(Ticket No. </a:t>
            </a:r>
            <a:r>
              <a:rPr lang="en-GB" sz="800" dirty="0" smtClean="0"/>
              <a:t>174164)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899879" y="1626622"/>
            <a:ext cx="1168549" cy="469562"/>
          </a:xfrm>
          <a:prstGeom prst="wedgeRectCallout">
            <a:avLst>
              <a:gd name="adj1" fmla="val -48677"/>
              <a:gd name="adj2" fmla="val -117538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 smtClean="0">
                <a:solidFill>
                  <a:schemeClr val="tx1"/>
                </a:solidFill>
              </a:rPr>
              <a:t>Email </a:t>
            </a: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800" dirty="0" smtClean="0">
                <a:solidFill>
                  <a:srgbClr val="000000"/>
                </a:solidFill>
              </a:rPr>
              <a:t>Fri 29 Jun – 7h 20m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(Ticket No. </a:t>
            </a:r>
            <a:r>
              <a:rPr lang="en-GB" sz="800" dirty="0" smtClean="0"/>
              <a:t>174468</a:t>
            </a:r>
            <a:r>
              <a:rPr lang="en-GB" sz="800" dirty="0" smtClean="0">
                <a:solidFill>
                  <a:schemeClr val="tx1"/>
                </a:solidFill>
              </a:rPr>
              <a:t>)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5849304" y="2096184"/>
            <a:ext cx="1442585" cy="945825"/>
          </a:xfrm>
          <a:prstGeom prst="wedgeRectCallout">
            <a:avLst>
              <a:gd name="adj1" fmla="val -61816"/>
              <a:gd name="adj2" fmla="val -151906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 smtClean="0">
                <a:solidFill>
                  <a:schemeClr val="tx1"/>
                </a:solidFill>
              </a:rPr>
              <a:t>Network Services in GO Jones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Tues 12 Jun – 3h 22m 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(Ticket No. </a:t>
            </a:r>
            <a:r>
              <a:rPr lang="en-GB" sz="800" dirty="0" smtClean="0"/>
              <a:t>173891</a:t>
            </a:r>
            <a:r>
              <a:rPr lang="en-GB" sz="800" dirty="0" smtClean="0">
                <a:solidFill>
                  <a:schemeClr val="tx1"/>
                </a:solidFill>
              </a:rPr>
              <a:t>)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800" b="1" dirty="0">
                <a:solidFill>
                  <a:schemeClr val="tx1"/>
                </a:solidFill>
              </a:rPr>
              <a:t>Network Services in </a:t>
            </a:r>
            <a:r>
              <a:rPr lang="en-GB" sz="800" b="1" dirty="0" smtClean="0">
                <a:solidFill>
                  <a:schemeClr val="tx1"/>
                </a:solidFill>
              </a:rPr>
              <a:t>ITL</a:t>
            </a:r>
            <a:endParaRPr lang="en-GB" sz="800" b="1" dirty="0">
              <a:solidFill>
                <a:schemeClr val="tx1"/>
              </a:solidFill>
            </a:endParaRPr>
          </a:p>
          <a:p>
            <a:r>
              <a:rPr lang="en-GB" sz="800" dirty="0" smtClean="0">
                <a:solidFill>
                  <a:srgbClr val="000000"/>
                </a:solidFill>
              </a:rPr>
              <a:t>Mon 18 </a:t>
            </a:r>
            <a:r>
              <a:rPr lang="en-GB" sz="800" dirty="0">
                <a:solidFill>
                  <a:srgbClr val="000000"/>
                </a:solidFill>
              </a:rPr>
              <a:t>Jun – </a:t>
            </a:r>
            <a:r>
              <a:rPr lang="en-GB" sz="800" dirty="0" smtClean="0">
                <a:solidFill>
                  <a:srgbClr val="000000"/>
                </a:solidFill>
              </a:rPr>
              <a:t>25m </a:t>
            </a:r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(Ticket No. </a:t>
            </a:r>
            <a:r>
              <a:rPr lang="en-GB" sz="800" dirty="0" smtClean="0"/>
              <a:t>174095</a:t>
            </a:r>
            <a:r>
              <a:rPr lang="en-GB" sz="800" dirty="0" smtClean="0">
                <a:solidFill>
                  <a:schemeClr val="tx1"/>
                </a:solidFill>
              </a:rPr>
              <a:t>)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31" name="Rectangular Callout 30"/>
          <p:cNvSpPr/>
          <p:nvPr/>
        </p:nvSpPr>
        <p:spPr bwMode="auto">
          <a:xfrm>
            <a:off x="3455215" y="1604260"/>
            <a:ext cx="1518738" cy="491924"/>
          </a:xfrm>
          <a:prstGeom prst="wedgeRectCallout">
            <a:avLst>
              <a:gd name="adj1" fmla="val 65966"/>
              <a:gd name="adj2" fmla="val -154854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 smtClean="0">
                <a:solidFill>
                  <a:schemeClr val="tx1"/>
                </a:solidFill>
              </a:rPr>
              <a:t>Telephone </a:t>
            </a:r>
            <a:r>
              <a:rPr lang="en-GB" sz="800" b="1" dirty="0">
                <a:solidFill>
                  <a:schemeClr val="tx1"/>
                </a:solidFill>
              </a:rPr>
              <a:t>Services in GO Jones</a:t>
            </a:r>
          </a:p>
          <a:p>
            <a:r>
              <a:rPr lang="en-GB" sz="800" dirty="0">
                <a:solidFill>
                  <a:srgbClr val="000000"/>
                </a:solidFill>
              </a:rPr>
              <a:t>Tues 12 Jun – 3h 22m </a:t>
            </a:r>
          </a:p>
          <a:p>
            <a:r>
              <a:rPr lang="en-GB" sz="800" dirty="0">
                <a:solidFill>
                  <a:schemeClr val="tx1"/>
                </a:solidFill>
              </a:rPr>
              <a:t>(Ticket No. </a:t>
            </a:r>
            <a:r>
              <a:rPr lang="en-GB" sz="800" dirty="0"/>
              <a:t>173891</a:t>
            </a:r>
            <a:r>
              <a:rPr lang="en-GB" sz="800" dirty="0">
                <a:solidFill>
                  <a:schemeClr val="tx1"/>
                </a:solidFill>
              </a:rPr>
              <a:t>)</a:t>
            </a:r>
            <a:endParaRPr lang="en-GB" sz="800" dirty="0"/>
          </a:p>
          <a:p>
            <a:pPr lvl="0"/>
            <a:endParaRPr lang="en-GB" sz="800" b="1" dirty="0" smtClean="0"/>
          </a:p>
          <a:p>
            <a:pPr marL="171450" indent="-171450">
              <a:buFontTx/>
              <a:buChar char="-"/>
            </a:pP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800" dirty="0" smtClean="0">
                <a:solidFill>
                  <a:schemeClr val="tx1"/>
                </a:solidFill>
              </a:rPr>
              <a:t> </a:t>
            </a:r>
            <a:endParaRPr lang="en-GB" sz="800" dirty="0">
              <a:solidFill>
                <a:schemeClr val="tx1"/>
              </a:solidFill>
            </a:endParaRP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2579864" y="1092646"/>
            <a:ext cx="1100484" cy="507553"/>
          </a:xfrm>
          <a:prstGeom prst="wedgeRectCallout">
            <a:avLst>
              <a:gd name="adj1" fmla="val 101813"/>
              <a:gd name="adj2" fmla="val -59014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800" b="1" dirty="0" smtClean="0"/>
              <a:t>MyHR </a:t>
            </a:r>
            <a:endParaRPr lang="en-GB" sz="800" b="1" dirty="0"/>
          </a:p>
          <a:p>
            <a:pPr lvl="0"/>
            <a:r>
              <a:rPr lang="en-GB" sz="800" dirty="0" smtClean="0">
                <a:solidFill>
                  <a:schemeClr val="tx1"/>
                </a:solidFill>
              </a:rPr>
              <a:t>Tues 26</a:t>
            </a:r>
            <a:r>
              <a:rPr lang="en-GB" sz="800" dirty="0" smtClean="0">
                <a:solidFill>
                  <a:srgbClr val="000000"/>
                </a:solidFill>
              </a:rPr>
              <a:t> Jun </a:t>
            </a:r>
            <a:r>
              <a:rPr lang="en-GB" sz="800" dirty="0">
                <a:solidFill>
                  <a:srgbClr val="000000"/>
                </a:solidFill>
              </a:rPr>
              <a:t>– </a:t>
            </a:r>
            <a:r>
              <a:rPr lang="en-GB" sz="800" dirty="0" smtClean="0">
                <a:solidFill>
                  <a:srgbClr val="000000"/>
                </a:solidFill>
              </a:rPr>
              <a:t>1h</a:t>
            </a:r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(Ticket No. </a:t>
            </a:r>
            <a:r>
              <a:rPr lang="en-GB" sz="800" dirty="0" smtClean="0"/>
              <a:t>174310)</a:t>
            </a:r>
            <a:endParaRPr lang="en-GB" sz="8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800" dirty="0" smtClean="0">
                <a:solidFill>
                  <a:schemeClr val="tx1"/>
                </a:solidFill>
              </a:rPr>
              <a:t> </a:t>
            </a:r>
            <a:endParaRPr lang="en-GB" sz="800" dirty="0">
              <a:solidFill>
                <a:schemeClr val="tx1"/>
              </a:solidFill>
            </a:endParaRP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5" name="Rectangle 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9831" y="170798"/>
            <a:ext cx="841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High </a:t>
            </a:r>
            <a:r>
              <a:rPr lang="en-GB" sz="2400" dirty="0">
                <a:latin typeface="Calibri" panose="020F0502020204030204" pitchFamily="34" charset="0"/>
              </a:rPr>
              <a:t>Priority Incidents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46756"/>
              </p:ext>
            </p:extLst>
          </p:nvPr>
        </p:nvGraphicFramePr>
        <p:xfrm>
          <a:off x="252672" y="744169"/>
          <a:ext cx="8614982" cy="524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33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979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HPI Number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Date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Duration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Service Affected</a:t>
                      </a:r>
                      <a:r>
                        <a:rPr lang="en-GB" sz="1200" baseline="0" dirty="0" smtClean="0"/>
                        <a:t> – </a:t>
                      </a:r>
                      <a:r>
                        <a:rPr lang="en-GB" sz="1200" dirty="0" smtClean="0"/>
                        <a:t>Impact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Status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173891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Tues 12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08:00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3h 22m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Network &amp; Telephone Services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– Users in the GO Jones building were unable to access both telephone and network services.  </a:t>
                      </a:r>
                    </a:p>
                    <a:p>
                      <a:pPr marL="0" marR="0" lvl="0" indent="0" algn="l" defTabSz="342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Cause: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A loss of power to the building</a:t>
                      </a:r>
                    </a:p>
                    <a:p>
                      <a:pPr marL="0" marR="0" lvl="0" indent="0" algn="l" defTabSz="342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Action: </a:t>
                      </a:r>
                      <a:r>
                        <a:rPr lang="en-GB" sz="1200" b="0" baseline="0" dirty="0" smtClean="0"/>
                        <a:t>Checks to ensure all Network Services were back up after power restoration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44539481"/>
                  </a:ext>
                </a:extLst>
              </a:tr>
              <a:tr h="589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18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15:40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Network Services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Users in the IT Lab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(ITL)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building were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unable to access Network services. </a:t>
                      </a:r>
                    </a:p>
                    <a:p>
                      <a:r>
                        <a:rPr lang="en-GB" sz="1200" b="1" baseline="0" dirty="0" smtClean="0"/>
                        <a:t>Cause: </a:t>
                      </a:r>
                      <a:r>
                        <a:rPr lang="en-GB" sz="1200" b="0" baseline="0" dirty="0" smtClean="0"/>
                        <a:t>Loss of power in the ITL building</a:t>
                      </a:r>
                    </a:p>
                    <a:p>
                      <a:r>
                        <a:rPr lang="en-GB" sz="1200" b="1" baseline="0" dirty="0" smtClean="0"/>
                        <a:t>Action: </a:t>
                      </a:r>
                      <a:r>
                        <a:rPr lang="en-GB" sz="1200" b="0" baseline="0" dirty="0" smtClean="0"/>
                        <a:t>Checks to ensure all Network Services were back up after power restoration 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06195348"/>
                  </a:ext>
                </a:extLst>
              </a:tr>
              <a:tr h="589078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20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13:20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 smtClean="0"/>
                        <a:t>QMplus</a:t>
                      </a:r>
                      <a:r>
                        <a:rPr lang="en-GB" sz="1200" b="1" baseline="0" dirty="0" smtClean="0"/>
                        <a:t> Hub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en-GB" sz="1200" baseline="0" dirty="0" smtClean="0"/>
                        <a:t>– Users were unable to access the QMplus hub portal</a:t>
                      </a:r>
                    </a:p>
                    <a:p>
                      <a:r>
                        <a:rPr lang="en-GB" sz="1200" b="1" baseline="0" dirty="0" smtClean="0"/>
                        <a:t>Cause: </a:t>
                      </a:r>
                      <a:r>
                        <a:rPr lang="en-GB" sz="1200" b="0" baseline="0" dirty="0" smtClean="0"/>
                        <a:t>ULCC Server disc was full, because the Mahara application failed to clear the cache</a:t>
                      </a:r>
                      <a:endParaRPr lang="en-GB" sz="1200" b="1" baseline="0" dirty="0" smtClean="0"/>
                    </a:p>
                    <a:p>
                      <a:r>
                        <a:rPr lang="en-GB" sz="1200" b="1" baseline="0" dirty="0" smtClean="0"/>
                        <a:t>Action: </a:t>
                      </a:r>
                      <a:r>
                        <a:rPr lang="en-GB" sz="1200" b="0" baseline="0" dirty="0" smtClean="0"/>
                        <a:t>Escalated to ULCC who manually cleared the cache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917796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Tues 26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08:00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/>
                        <a:t>Konica Staff Printing </a:t>
                      </a:r>
                      <a:r>
                        <a:rPr lang="en-GB" sz="1200" b="0" baseline="0" dirty="0" smtClean="0"/>
                        <a:t>–</a:t>
                      </a:r>
                      <a:r>
                        <a:rPr lang="en-GB" sz="1200" b="1" baseline="0" dirty="0" smtClean="0"/>
                        <a:t> </a:t>
                      </a:r>
                      <a:r>
                        <a:rPr lang="en-GB" sz="1200" b="0" baseline="0" dirty="0" smtClean="0"/>
                        <a:t>Users unable to print on the Staff Managed Print service</a:t>
                      </a:r>
                    </a:p>
                    <a:p>
                      <a:r>
                        <a:rPr lang="en-GB" sz="1200" b="1" baseline="0" dirty="0" smtClean="0"/>
                        <a:t>Cause: </a:t>
                      </a:r>
                      <a:r>
                        <a:rPr lang="en-GB" sz="1200" b="0" baseline="0" dirty="0" smtClean="0"/>
                        <a:t>High volume of print jobs were pooled causing the server crash </a:t>
                      </a:r>
                    </a:p>
                    <a:p>
                      <a:pPr marL="0" marR="0" lvl="0" indent="0" algn="l" defTabSz="342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Action: </a:t>
                      </a:r>
                      <a:r>
                        <a:rPr lang="en-GB" sz="1200" b="0" baseline="0" dirty="0" smtClean="0"/>
                        <a:t>Restarted the print server &amp; print spooler and deleted the cashed print jobs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</a:rPr>
                        <a:t>Resolved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8918945"/>
                  </a:ext>
                </a:extLst>
              </a:tr>
              <a:tr h="552450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Tues 26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Jun 09:00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baseline="0" dirty="0" smtClean="0"/>
                        <a:t>MyHR </a:t>
                      </a:r>
                      <a:r>
                        <a:rPr lang="en-GB" sz="1200" baseline="0" dirty="0" smtClean="0"/>
                        <a:t>– Users unable to access MyHR</a:t>
                      </a:r>
                    </a:p>
                    <a:p>
                      <a:r>
                        <a:rPr lang="en-GB" sz="1200" b="1" baseline="0" dirty="0" smtClean="0"/>
                        <a:t>Cause: 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Issue with Database Server</a:t>
                      </a:r>
                    </a:p>
                    <a:p>
                      <a:r>
                        <a:rPr lang="en-GB" sz="1200" b="1" baseline="0" dirty="0" smtClean="0"/>
                        <a:t>Action: </a:t>
                      </a:r>
                      <a:r>
                        <a:rPr lang="en-GB" sz="1200" b="0" baseline="0" dirty="0" smtClean="0"/>
                        <a:t> Removed the impacted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database out of the high availability cluster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</a:rPr>
                        <a:t>Resolved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1660829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27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08:10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/>
                        <a:t>8888 Ext </a:t>
                      </a:r>
                      <a:r>
                        <a:rPr lang="en-GB" sz="1200" baseline="0" dirty="0" smtClean="0"/>
                        <a:t>– Users had to listen to the welcome message 3 times before getting though to the Service Desk</a:t>
                      </a:r>
                    </a:p>
                    <a:p>
                      <a:r>
                        <a:rPr lang="en-GB" sz="1200" b="1" baseline="0" dirty="0" smtClean="0"/>
                        <a:t>Cause: 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Call flow had the same message set to playback three times</a:t>
                      </a:r>
                    </a:p>
                    <a:p>
                      <a:r>
                        <a:rPr lang="en-GB" sz="1200" b="1" baseline="0" dirty="0" smtClean="0"/>
                        <a:t>Action: </a:t>
                      </a:r>
                      <a:r>
                        <a:rPr lang="en-GB" sz="1200" b="0" baseline="0" dirty="0" smtClean="0"/>
                        <a:t> Removed two instances of the recording and tested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52321227"/>
                  </a:ext>
                </a:extLst>
              </a:tr>
              <a:tr h="425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174468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 29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08:40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7h 20</a:t>
                      </a:r>
                      <a:r>
                        <a:rPr lang="en-GB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– Some </a:t>
                      </a:r>
                      <a:r>
                        <a:rPr lang="en-GB" sz="1200" baseline="0" dirty="0" smtClean="0">
                          <a:solidFill>
                            <a:schemeClr val="dk1"/>
                          </a:solidFill>
                        </a:rPr>
                        <a:t>u</a:t>
                      </a:r>
                      <a:r>
                        <a:rPr lang="en-GB" sz="1200" dirty="0" smtClean="0"/>
                        <a:t>sers experienced repeated credential prompts when attempting to access their mailbox using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Thunderbirds and Mac mail</a:t>
                      </a:r>
                    </a:p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Cause: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 unknown Microsoft issue (however Webmail was available for affected users)</a:t>
                      </a:r>
                    </a:p>
                    <a:p>
                      <a:pPr marL="0" marR="0" lvl="0" indent="0" algn="l" defTabSz="3420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Action: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Escalated to Microsoft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579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3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9831" y="200287"/>
            <a:ext cx="841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Planned Maintenance </a:t>
            </a:r>
            <a:r>
              <a:rPr lang="en-GB" sz="2400" dirty="0">
                <a:latin typeface="Calibri" panose="020F0502020204030204" pitchFamily="34" charset="0"/>
              </a:rPr>
              <a:t>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15" name="Rectangle 14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65261"/>
              </p:ext>
            </p:extLst>
          </p:nvPr>
        </p:nvGraphicFramePr>
        <p:xfrm>
          <a:off x="230370" y="934136"/>
          <a:ext cx="8687226" cy="465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1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99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6542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Change Ticket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Date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Duration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Service Affected – Impact</a:t>
                      </a:r>
                      <a:endParaRPr lang="en-GB" sz="1200" b="1" dirty="0" smtClean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Reason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Status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84407" marR="84407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12052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12200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 Jun</a:t>
                      </a:r>
                    </a:p>
                    <a:p>
                      <a:pPr algn="ctr"/>
                      <a:r>
                        <a:rPr lang="en-GB" sz="1200" dirty="0" smtClean="0"/>
                        <a:t>5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30m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baseline="0" dirty="0" smtClean="0">
                          <a:effectLst/>
                        </a:rPr>
                        <a:t>Internet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– </a:t>
                      </a:r>
                      <a:r>
                        <a:rPr lang="en-GB" sz="1200" dirty="0" smtClean="0"/>
                        <a:t>No expected impact to services </a:t>
                      </a:r>
                      <a:r>
                        <a:rPr lang="en-GB" sz="1200" baseline="0" dirty="0" smtClean="0"/>
                        <a:t>during the maintenance period.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Upgrade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324169"/>
                  </a:ext>
                </a:extLst>
              </a:tr>
              <a:tr h="401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12224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Email</a:t>
                      </a:r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– Users were unable to send or receive email outside the QMUL network during the maintenance (some system generated emails were also affected)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Maintenance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7497035"/>
                  </a:ext>
                </a:extLst>
              </a:tr>
              <a:tr h="401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Rhythmx </a:t>
                      </a:r>
                      <a:r>
                        <a:rPr lang="en-GB" sz="1200" dirty="0" smtClean="0"/>
                        <a:t>– Users were unable to access the</a:t>
                      </a:r>
                      <a:r>
                        <a:rPr lang="en-GB" sz="1200" baseline="0" dirty="0" smtClean="0"/>
                        <a:t> content management system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12113718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12205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8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2h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</a:rPr>
                        <a:t>Internet </a:t>
                      </a:r>
                      <a:r>
                        <a:rPr lang="en-GB" sz="1200" dirty="0" smtClean="0">
                          <a:effectLst/>
                        </a:rPr>
                        <a:t>– There</a:t>
                      </a:r>
                      <a:r>
                        <a:rPr lang="en-GB" sz="1200" baseline="0" dirty="0" smtClean="0">
                          <a:effectLst/>
                        </a:rPr>
                        <a:t> was no</a:t>
                      </a:r>
                      <a:r>
                        <a:rPr lang="en-GB" sz="1200" dirty="0" smtClean="0"/>
                        <a:t> expected impact to services </a:t>
                      </a:r>
                      <a:r>
                        <a:rPr lang="en-GB" sz="1200" baseline="0" dirty="0" smtClean="0"/>
                        <a:t>during the migration</a:t>
                      </a:r>
                      <a:endParaRPr lang="en-GB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Migration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9255421"/>
                  </a:ext>
                </a:extLst>
              </a:tr>
              <a:tr h="401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MySIS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/>
                        <a:t>Users were unable to access the</a:t>
                      </a:r>
                      <a:r>
                        <a:rPr lang="en-GB" sz="1200" baseline="0" dirty="0" smtClean="0"/>
                        <a:t> service</a:t>
                      </a:r>
                      <a:r>
                        <a:rPr lang="en-GB" sz="1200" dirty="0" smtClean="0"/>
                        <a:t> during the maintena</a:t>
                      </a:r>
                      <a:r>
                        <a:rPr lang="en-GB" sz="1200" baseline="0" dirty="0" smtClean="0"/>
                        <a:t>nce period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2667876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12216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10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1h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Student File System </a:t>
                      </a:r>
                      <a:r>
                        <a:rPr lang="en-GB" sz="1200" dirty="0" smtClean="0"/>
                        <a:t>– </a:t>
                      </a:r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Students’  (storage) home drives were unavailable </a:t>
                      </a:r>
                      <a:r>
                        <a:rPr lang="en-GB" sz="1200" baseline="0" dirty="0" smtClean="0"/>
                        <a:t>service du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ring the maintenance period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</a:rPr>
                        <a:t>Migration</a:t>
                      </a:r>
                      <a:endParaRPr lang="en-GB" sz="1200" b="0" i="0" u="none" strike="noStrike" kern="1200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2890301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</a:rPr>
                        <a:t>12264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baseline="0" dirty="0" smtClean="0">
                          <a:effectLst/>
                        </a:rPr>
                        <a:t>15 Jun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Internet </a:t>
                      </a:r>
                      <a:r>
                        <a:rPr lang="en-GB" sz="1200" dirty="0" smtClean="0"/>
                        <a:t>– No expected impact to services </a:t>
                      </a:r>
                      <a:r>
                        <a:rPr lang="en-GB" sz="1200" baseline="0" dirty="0" smtClean="0"/>
                        <a:t>during the maintenance period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Upgrade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9568986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342043" rtl="0" eaLnBrk="1" latinLnBrk="0" hangingPunct="1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12273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baseline="0" dirty="0" smtClean="0"/>
                        <a:t>26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45m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 smtClean="0"/>
                        <a:t>Network Services </a:t>
                      </a:r>
                      <a:r>
                        <a:rPr lang="en-GB" sz="1200" dirty="0" smtClean="0"/>
                        <a:t>–  Three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expected interruptions to network access (each lasting 6-8 min) during the maintenance period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</a:rPr>
                        <a:t>Maintenance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26 Jun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30m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MyHR &amp; Resourcelink </a:t>
                      </a:r>
                      <a:r>
                        <a:rPr lang="en-GB" sz="1200" dirty="0" smtClean="0"/>
                        <a:t>– Users were </a:t>
                      </a:r>
                      <a:r>
                        <a:rPr lang="en-GB" sz="1200" baseline="0" dirty="0" smtClean="0"/>
                        <a:t>unable to access the service du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ring the maintenance period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Migration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66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</a:rPr>
                        <a:t>-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baseline="0" dirty="0" smtClean="0">
                          <a:effectLst/>
                        </a:rPr>
                        <a:t>28 Jun</a:t>
                      </a:r>
                      <a:endParaRPr lang="en-GB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24h</a:t>
                      </a:r>
                      <a:endParaRPr lang="en-GB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baseline="0" dirty="0" smtClean="0"/>
                        <a:t>Research Apocrita HPC </a:t>
                      </a:r>
                      <a:r>
                        <a:rPr lang="en-GB" sz="1200" dirty="0" smtClean="0"/>
                        <a:t>– Users were unable to access the</a:t>
                      </a:r>
                      <a:r>
                        <a:rPr lang="en-GB" sz="1200" baseline="0" dirty="0" smtClean="0"/>
                        <a:t> service</a:t>
                      </a:r>
                      <a:r>
                        <a:rPr lang="en-GB" sz="1200" dirty="0" smtClean="0"/>
                        <a:t> during the maintena</a:t>
                      </a:r>
                      <a:r>
                        <a:rPr lang="en-GB" sz="1200" baseline="0" dirty="0" smtClean="0"/>
                        <a:t>nce period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Maintenance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Implemented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77612"/>
              </p:ext>
            </p:extLst>
          </p:nvPr>
        </p:nvGraphicFramePr>
        <p:xfrm>
          <a:off x="332874" y="736112"/>
          <a:ext cx="5775837" cy="528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1297334835"/>
                    </a:ext>
                  </a:extLst>
                </a:gridCol>
                <a:gridCol w="73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11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4215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Measure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Target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 18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18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Jun 18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Trend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Expected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Trend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Incidents Raised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1428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939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Number of Incidents Resolved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1145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1389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0728744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Incidents Resolved</a:t>
                      </a:r>
                      <a:r>
                        <a:rPr lang="en-GB" sz="1200" baseline="0" dirty="0" smtClean="0"/>
                        <a:t> within SLT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90%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Resolution</a:t>
                      </a:r>
                      <a:r>
                        <a:rPr lang="en-GB" sz="1200" baseline="0" dirty="0" smtClean="0"/>
                        <a:t> Time P1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4h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Resolution</a:t>
                      </a:r>
                      <a:r>
                        <a:rPr lang="en-GB" sz="1200" baseline="0" dirty="0" smtClean="0"/>
                        <a:t> Time P2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1 BD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Resolution</a:t>
                      </a:r>
                      <a:r>
                        <a:rPr lang="en-GB" sz="1200" baseline="0" dirty="0" smtClean="0"/>
                        <a:t> Time P3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3 BD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Resolution</a:t>
                      </a:r>
                      <a:r>
                        <a:rPr lang="en-GB" sz="1200" baseline="0" dirty="0" smtClean="0"/>
                        <a:t> Time P4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5 BD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Resolution</a:t>
                      </a:r>
                      <a:r>
                        <a:rPr lang="en-GB" sz="1200" baseline="0" dirty="0" smtClean="0"/>
                        <a:t> Time P5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20 BD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Requests Raised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3601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4027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3791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Number of Requests Resolved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3886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3527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263"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 smtClean="0"/>
                        <a:t>Requests Resolved within</a:t>
                      </a:r>
                      <a:r>
                        <a:rPr lang="en-GB" sz="1200" baseline="0" dirty="0" smtClean="0"/>
                        <a:t> SLT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/>
                        <a:t>90%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043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4086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6128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8171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0214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2257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4299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6342" algn="l" defTabSz="342043" rtl="0" eaLnBrk="1" latinLnBrk="0" hangingPunct="1">
                        <a:defRPr sz="13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7681638"/>
                  </a:ext>
                </a:extLst>
              </a:tr>
              <a:tr h="45421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Reopened tickets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043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205 (4%)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 (5%)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9064" y="874209"/>
            <a:ext cx="27321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Commentary</a:t>
            </a:r>
            <a:endParaRPr lang="en-GB" sz="1400" b="1" dirty="0"/>
          </a:p>
          <a:p>
            <a:endParaRPr lang="en-GB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Tickets volumes have decreased within June (as expected) during the examination period and staff using up annual leave. </a:t>
            </a: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KPIs (whilst breaching) are trending upwards due to the focus on ticket management.</a:t>
            </a:r>
          </a:p>
          <a:p>
            <a:pPr marL="171446" indent="-171446">
              <a:buSzPct val="110000"/>
              <a:buFont typeface="Wingdings" panose="05000000000000000000" pitchFamily="2" charset="2"/>
              <a:buChar char="§"/>
            </a:pPr>
            <a:endParaRPr lang="en-GB" sz="400" dirty="0"/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" indent="-171446">
              <a:buFont typeface="Wingdings" panose="05000000000000000000" pitchFamily="2" charset="2"/>
              <a:buChar char="§"/>
            </a:pPr>
            <a:endParaRPr lang="en-GB" sz="400" dirty="0"/>
          </a:p>
        </p:txBody>
      </p:sp>
      <p:sp>
        <p:nvSpPr>
          <p:cNvPr id="9" name="TextBox 8"/>
          <p:cNvSpPr txBox="1"/>
          <p:nvPr/>
        </p:nvSpPr>
        <p:spPr>
          <a:xfrm>
            <a:off x="831378" y="203756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ITS Incident and Request KPIs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26463" y="2549258"/>
            <a:ext cx="2830701" cy="266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</a:t>
            </a:r>
          </a:p>
          <a:p>
            <a:endParaRPr lang="en-GB" sz="851" b="1" dirty="0"/>
          </a:p>
          <a:p>
            <a:r>
              <a:rPr lang="en-GB" sz="851" dirty="0"/>
              <a:t>Improvement over last month and within SLT</a:t>
            </a:r>
          </a:p>
          <a:p>
            <a:endParaRPr lang="en-GB" sz="851" dirty="0"/>
          </a:p>
          <a:p>
            <a:r>
              <a:rPr lang="en-GB" sz="851" dirty="0"/>
              <a:t>Deterioration from last month but within SLT</a:t>
            </a:r>
          </a:p>
          <a:p>
            <a:endParaRPr lang="en-GB" sz="851" dirty="0"/>
          </a:p>
          <a:p>
            <a:r>
              <a:rPr lang="en-GB" sz="851" dirty="0"/>
              <a:t>No change from last month and within SLT</a:t>
            </a:r>
          </a:p>
          <a:p>
            <a:endParaRPr lang="en-GB" sz="851" dirty="0"/>
          </a:p>
          <a:p>
            <a:r>
              <a:rPr lang="en-GB" sz="851" dirty="0"/>
              <a:t>Improvement over last month and breaching SLT</a:t>
            </a:r>
          </a:p>
          <a:p>
            <a:endParaRPr lang="en-GB" sz="851" dirty="0"/>
          </a:p>
          <a:p>
            <a:r>
              <a:rPr lang="en-GB" sz="851" dirty="0"/>
              <a:t>Deterioration from last month but breaching SLT</a:t>
            </a:r>
          </a:p>
          <a:p>
            <a:endParaRPr lang="en-GB" sz="851" dirty="0"/>
          </a:p>
          <a:p>
            <a:r>
              <a:rPr lang="en-GB" sz="851" dirty="0"/>
              <a:t>No change from last month and breaching SLT</a:t>
            </a:r>
          </a:p>
          <a:p>
            <a:endParaRPr lang="en-GB" sz="851" dirty="0"/>
          </a:p>
          <a:p>
            <a:r>
              <a:rPr lang="en-GB" sz="851" dirty="0"/>
              <a:t>Improvement over last month, No SLT assigned</a:t>
            </a:r>
          </a:p>
          <a:p>
            <a:endParaRPr lang="en-GB" sz="851" dirty="0"/>
          </a:p>
          <a:p>
            <a:r>
              <a:rPr lang="en-GB" sz="851" dirty="0"/>
              <a:t>Deterioration from last month, No SLT assigned</a:t>
            </a:r>
          </a:p>
          <a:p>
            <a:endParaRPr lang="en-GB" sz="851" dirty="0"/>
          </a:p>
          <a:p>
            <a:r>
              <a:rPr lang="en-GB" sz="851" dirty="0"/>
              <a:t>No change from last month, No SLT assigned</a:t>
            </a:r>
          </a:p>
        </p:txBody>
      </p:sp>
      <p:sp>
        <p:nvSpPr>
          <p:cNvPr id="36" name="Down Arrow 35"/>
          <p:cNvSpPr/>
          <p:nvPr/>
        </p:nvSpPr>
        <p:spPr>
          <a:xfrm rot="10800000">
            <a:off x="6315133" y="3640584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>
            <a:off x="6315133" y="3965402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 rot="10800000">
            <a:off x="6315133" y="4405428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6315133" y="4732457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0800000">
            <a:off x="6315131" y="2853057"/>
            <a:ext cx="259615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6315131" y="3182594"/>
            <a:ext cx="259615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337495" y="3521687"/>
            <a:ext cx="23014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328108" y="4287594"/>
            <a:ext cx="23014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28108" y="5056998"/>
            <a:ext cx="230141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239064" y="5154296"/>
            <a:ext cx="2819401" cy="74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51" dirty="0"/>
              <a:t>BD = Business Day (Mon – Fri, 8am to 6pm excluding weekends, bank holidays and College closure periods)</a:t>
            </a:r>
          </a:p>
          <a:p>
            <a:endParaRPr lang="en-GB" sz="851" dirty="0"/>
          </a:p>
          <a:p>
            <a:r>
              <a:rPr lang="en-GB" sz="851" b="1" dirty="0"/>
              <a:t>NOTE: </a:t>
            </a:r>
            <a:r>
              <a:rPr lang="en-GB" sz="851" dirty="0"/>
              <a:t>All volumes on this slide include ITS resolved tickets only (not including E-Learning and Library)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57" name="Rectangle 56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70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47" name="Down Arrow 46"/>
          <p:cNvSpPr/>
          <p:nvPr/>
        </p:nvSpPr>
        <p:spPr>
          <a:xfrm>
            <a:off x="4829327" y="5221024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Down Arrow 60"/>
          <p:cNvSpPr/>
          <p:nvPr/>
        </p:nvSpPr>
        <p:spPr>
          <a:xfrm>
            <a:off x="4822016" y="1632858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Down Arrow 66"/>
          <p:cNvSpPr/>
          <p:nvPr/>
        </p:nvSpPr>
        <p:spPr>
          <a:xfrm>
            <a:off x="4814588" y="4430788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Down Arrow 67"/>
          <p:cNvSpPr/>
          <p:nvPr/>
        </p:nvSpPr>
        <p:spPr>
          <a:xfrm>
            <a:off x="4829326" y="1246663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Down Arrow 75"/>
          <p:cNvSpPr/>
          <p:nvPr/>
        </p:nvSpPr>
        <p:spPr>
          <a:xfrm rot="10800000">
            <a:off x="4829327" y="2436110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Down Arrow 77"/>
          <p:cNvSpPr/>
          <p:nvPr/>
        </p:nvSpPr>
        <p:spPr>
          <a:xfrm>
            <a:off x="4822015" y="2040029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Down Arrow 78"/>
          <p:cNvSpPr/>
          <p:nvPr/>
        </p:nvSpPr>
        <p:spPr>
          <a:xfrm>
            <a:off x="4829327" y="3218084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Down Arrow 81"/>
          <p:cNvSpPr/>
          <p:nvPr/>
        </p:nvSpPr>
        <p:spPr>
          <a:xfrm>
            <a:off x="4829327" y="3644184"/>
            <a:ext cx="259615" cy="262467"/>
          </a:xfrm>
          <a:prstGeom prst="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Down Arrow 82"/>
          <p:cNvSpPr/>
          <p:nvPr/>
        </p:nvSpPr>
        <p:spPr>
          <a:xfrm>
            <a:off x="4824998" y="4824943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rot="10800000">
            <a:off x="4835729" y="4028052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 rot="10800000">
            <a:off x="5558843" y="3218084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Down Arrow 61"/>
          <p:cNvSpPr/>
          <p:nvPr/>
        </p:nvSpPr>
        <p:spPr>
          <a:xfrm rot="10800000">
            <a:off x="5560329" y="2826003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 rot="10800000">
            <a:off x="5561815" y="2445736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Down Arrow 79"/>
          <p:cNvSpPr/>
          <p:nvPr/>
        </p:nvSpPr>
        <p:spPr>
          <a:xfrm rot="10800000">
            <a:off x="5568732" y="5221025"/>
            <a:ext cx="259615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5567244" y="1632858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Down Arrow 57"/>
          <p:cNvSpPr/>
          <p:nvPr/>
        </p:nvSpPr>
        <p:spPr>
          <a:xfrm>
            <a:off x="5574554" y="1246663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591289" y="2142050"/>
            <a:ext cx="23014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Down Arrow 73"/>
          <p:cNvSpPr/>
          <p:nvPr/>
        </p:nvSpPr>
        <p:spPr>
          <a:xfrm rot="10800000">
            <a:off x="4835729" y="2826003"/>
            <a:ext cx="259615" cy="2624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581981" y="3733651"/>
            <a:ext cx="23014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Down Arrow 80"/>
          <p:cNvSpPr/>
          <p:nvPr/>
        </p:nvSpPr>
        <p:spPr>
          <a:xfrm rot="10800000">
            <a:off x="5552507" y="4028051"/>
            <a:ext cx="259615" cy="26246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Down Arrow 83"/>
          <p:cNvSpPr/>
          <p:nvPr/>
        </p:nvSpPr>
        <p:spPr>
          <a:xfrm>
            <a:off x="5552506" y="4432422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Down Arrow 84"/>
          <p:cNvSpPr/>
          <p:nvPr/>
        </p:nvSpPr>
        <p:spPr>
          <a:xfrm>
            <a:off x="5560901" y="4830255"/>
            <a:ext cx="259615" cy="26246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845720" y="5743990"/>
            <a:ext cx="230141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596718" y="5738962"/>
            <a:ext cx="230141" cy="457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896150"/>
              </p:ext>
            </p:extLst>
          </p:nvPr>
        </p:nvGraphicFramePr>
        <p:xfrm>
          <a:off x="365864" y="3254830"/>
          <a:ext cx="8509471" cy="287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18510"/>
              </p:ext>
            </p:extLst>
          </p:nvPr>
        </p:nvGraphicFramePr>
        <p:xfrm>
          <a:off x="365864" y="651341"/>
          <a:ext cx="8748000" cy="26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9985" y="184829"/>
            <a:ext cx="79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Incident and Requests KPIs – </a:t>
            </a:r>
            <a:r>
              <a:rPr lang="en-GB" sz="2400" dirty="0" smtClean="0">
                <a:latin typeface="Calibri" panose="020F0502020204030204" pitchFamily="34" charset="0"/>
              </a:rPr>
              <a:t>Jun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2018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040" y="6065438"/>
            <a:ext cx="9128960" cy="792562"/>
            <a:chOff x="15040" y="6065438"/>
            <a:chExt cx="9128960" cy="792562"/>
          </a:xfrm>
        </p:grpSpPr>
        <p:sp>
          <p:nvSpPr>
            <p:cNvPr id="24" name="Rectangle 23"/>
            <p:cNvSpPr/>
            <p:nvPr/>
          </p:nvSpPr>
          <p:spPr>
            <a:xfrm>
              <a:off x="15040" y="6065438"/>
              <a:ext cx="9128960" cy="792562"/>
            </a:xfrm>
            <a:prstGeom prst="rect">
              <a:avLst/>
            </a:prstGeom>
            <a:solidFill>
              <a:srgbClr val="122D7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2672" y="6286857"/>
              <a:ext cx="144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www.qmul.ac.uk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820" y="6317662"/>
              <a:ext cx="294556" cy="2945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0080" y="6330362"/>
              <a:ext cx="350271" cy="28216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579864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/QMUL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6640" y="6361855"/>
              <a:ext cx="700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@QMUL</a:t>
              </a:r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5320165" y="6279394"/>
              <a:ext cx="3793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  <a:latin typeface="Source Sans Pro Light"/>
                  <a:cs typeface="Source Sans Pro Light"/>
                </a:rPr>
                <a:t>Queen Mary University of London</a:t>
              </a:r>
              <a:endParaRPr lang="en-US" dirty="0">
                <a:solidFill>
                  <a:schemeClr val="bg1"/>
                </a:solidFill>
                <a:latin typeface="Source Sans Pro Light"/>
                <a:cs typeface="Source Sans Pro Light"/>
              </a:endParaRPr>
            </a:p>
          </p:txBody>
        </p:sp>
      </p:grpSp>
      <p:sp>
        <p:nvSpPr>
          <p:cNvPr id="58" name="Rectangular Callout 57"/>
          <p:cNvSpPr/>
          <p:nvPr/>
        </p:nvSpPr>
        <p:spPr bwMode="auto">
          <a:xfrm>
            <a:off x="4370348" y="2298535"/>
            <a:ext cx="654291" cy="335228"/>
          </a:xfrm>
          <a:prstGeom prst="wedgeRectCallout">
            <a:avLst>
              <a:gd name="adj1" fmla="val 58165"/>
              <a:gd name="adj2" fmla="val -10879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Enrolment period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345074" y="3731254"/>
            <a:ext cx="596" cy="181198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2383539" y="934931"/>
            <a:ext cx="0" cy="19201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1726521" y="5001594"/>
            <a:ext cx="573051" cy="233817"/>
          </a:xfrm>
          <a:prstGeom prst="wedgeRectCallout">
            <a:avLst>
              <a:gd name="adj1" fmla="val 58464"/>
              <a:gd name="adj2" fmla="val -96839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Clearing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152419" y="934678"/>
            <a:ext cx="0" cy="192637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5163158" y="3731254"/>
            <a:ext cx="0" cy="1817711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4370347" y="4979969"/>
            <a:ext cx="654291" cy="335228"/>
          </a:xfrm>
          <a:prstGeom prst="wedgeRectCallout">
            <a:avLst>
              <a:gd name="adj1" fmla="val 73436"/>
              <a:gd name="adj2" fmla="val -32876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Enrolment period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1698675" y="2023273"/>
            <a:ext cx="541540" cy="220805"/>
          </a:xfrm>
          <a:prstGeom prst="wedgeRectCallout">
            <a:avLst>
              <a:gd name="adj1" fmla="val 72432"/>
              <a:gd name="adj2" fmla="val 27039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Clearing</a:t>
            </a:r>
          </a:p>
        </p:txBody>
      </p:sp>
      <p:sp>
        <p:nvSpPr>
          <p:cNvPr id="66" name="Rectangular Callout 65"/>
          <p:cNvSpPr/>
          <p:nvPr/>
        </p:nvSpPr>
        <p:spPr bwMode="auto">
          <a:xfrm>
            <a:off x="3018987" y="2201931"/>
            <a:ext cx="654291" cy="335228"/>
          </a:xfrm>
          <a:prstGeom prst="wedgeRectCallout">
            <a:avLst>
              <a:gd name="adj1" fmla="val -67346"/>
              <a:gd name="adj2" fmla="val -47289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Enrolment period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469" y="934678"/>
            <a:ext cx="0" cy="192291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68" name="Rectangular Callout 67"/>
          <p:cNvSpPr/>
          <p:nvPr/>
        </p:nvSpPr>
        <p:spPr bwMode="auto">
          <a:xfrm>
            <a:off x="3009991" y="5147583"/>
            <a:ext cx="654291" cy="335228"/>
          </a:xfrm>
          <a:prstGeom prst="wedgeRectCallout">
            <a:avLst>
              <a:gd name="adj1" fmla="val -61919"/>
              <a:gd name="adj2" fmla="val -31400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7" tIns="42203" rIns="84407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4406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ヒラギノ角ゴ Pro W3" charset="-128"/>
              </a:rPr>
              <a:t>Enrolment period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914592" y="3731254"/>
            <a:ext cx="1" cy="180861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67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23569</TotalTime>
  <Words>2850</Words>
  <Application>Microsoft Office PowerPoint</Application>
  <PresentationFormat>On-screen Show (4:3)</PresentationFormat>
  <Paragraphs>840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Source Sans Pro</vt:lpstr>
      <vt:lpstr>Source Sans Pro Light</vt:lpstr>
      <vt:lpstr>Times New Roman</vt:lpstr>
      <vt:lpstr>Wingdings</vt:lpstr>
      <vt:lpstr>ヒラギノ角ゴ Pro W3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Marry University of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Patel</dc:creator>
  <cp:lastModifiedBy>Amit Patel</cp:lastModifiedBy>
  <cp:revision>1686</cp:revision>
  <cp:lastPrinted>2017-09-07T09:57:59Z</cp:lastPrinted>
  <dcterms:created xsi:type="dcterms:W3CDTF">2016-04-28T08:59:44Z</dcterms:created>
  <dcterms:modified xsi:type="dcterms:W3CDTF">2018-07-12T06:17:41Z</dcterms:modified>
</cp:coreProperties>
</file>